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 ?><Relationships xmlns="http://schemas.openxmlformats.org/package/2006/relationships"><Relationship Id="rId1" Type="http://schemas.openxmlformats.org/officeDocument/2006/relationships/officeDocument" Target="ppt/presentation.xml"  /><Relationship Id="rId2" Type="http://schemas.openxmlformats.org/package/2006/relationships/metadata/thumbnail" Target="docProps/thumbnail.jpeg"  /><Relationship Id="rId3" Type="http://schemas.openxmlformats.org/package/2006/relationships/metadata/core-properties" Target="docProps/core.xml"  /><Relationship Id="rId4" Type="http://schemas.openxmlformats.org/officeDocument/2006/relationships/extended-properties" Target="docProps/app.xml"  /></Relationships>
</file>

<file path=ppt/presentation.xml><?xml version="1.0" encoding="utf-8"?>
<p:presentation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sldMasterIdLst>
    <p:sldMasterId id="214748368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/>
</file>

<file path=ppt/tableStyles.xml><?xml version="1.0" encoding="utf-8"?>
<a:tblStyleLst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def="{5C22544A-7EE6-4342-B048-85BDC9FD1C3A}"/>
</file>

<file path=ppt/viewProps.xml><?xml version="1.0" encoding="utf-8"?>
<p:view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1446" y="-90"/>
      </p:cViewPr>
      <p:guideLst>
        <p:guide orient="horz" pos="2154"/>
        <p:guide pos="2874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 ?><Relationships xmlns="http://schemas.openxmlformats.org/package/2006/relationships"><Relationship Id="rId1" Type="http://schemas.openxmlformats.org/officeDocument/2006/relationships/slideMaster" Target="slideMasters/slideMaster1.xml"  /><Relationship Id="rId10" Type="http://schemas.openxmlformats.org/officeDocument/2006/relationships/slide" Target="slides/slide9.xml"  /><Relationship Id="rId11" Type="http://schemas.openxmlformats.org/officeDocument/2006/relationships/presProps" Target="presProps.xml"  /><Relationship Id="rId12" Type="http://schemas.openxmlformats.org/officeDocument/2006/relationships/viewProps" Target="viewProps.xml"  /><Relationship Id="rId13" Type="http://schemas.openxmlformats.org/officeDocument/2006/relationships/theme" Target="theme/theme1.xml"  /><Relationship Id="rId14" Type="http://schemas.openxmlformats.org/officeDocument/2006/relationships/tableStyles" Target="tableStyles.xml"  /><Relationship Id="rId2" Type="http://schemas.openxmlformats.org/officeDocument/2006/relationships/slide" Target="slides/slide1.xml"  /><Relationship Id="rId3" Type="http://schemas.openxmlformats.org/officeDocument/2006/relationships/slide" Target="slides/slide2.xml"  /><Relationship Id="rId4" Type="http://schemas.openxmlformats.org/officeDocument/2006/relationships/slide" Target="slides/slide3.xml"  /><Relationship Id="rId5" Type="http://schemas.openxmlformats.org/officeDocument/2006/relationships/slide" Target="slides/slide4.xml"  /><Relationship Id="rId6" Type="http://schemas.openxmlformats.org/officeDocument/2006/relationships/slide" Target="slides/slide5.xml"  /><Relationship Id="rId7" Type="http://schemas.openxmlformats.org/officeDocument/2006/relationships/slide" Target="slides/slide6.xml"  /><Relationship Id="rId8" Type="http://schemas.openxmlformats.org/officeDocument/2006/relationships/slide" Target="slides/slide7.xml"  /><Relationship Id="rId9" Type="http://schemas.openxmlformats.org/officeDocument/2006/relationships/slide" Target="slides/slide8.xml"  /></Relationships>
</file>

<file path=ppt/slideLayouts/_rels/slideLayout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4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5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6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7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8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9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0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제목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22" name="부제목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ko-KR" altLang="en-US" smtClean="0"/>
              <a:t>마스터 부제목 스타일 편집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06D0F6A-46E0-483D-A82A-74E171EF3500}" type="datetimeFigureOut">
              <a:rPr lang="ko-KR" altLang="en-US" smtClean="0"/>
              <a:pPr/>
              <a:t>2020-09-22</a:t>
            </a:fld>
            <a:endParaRPr lang="ko-KR" altLang="en-US"/>
          </a:p>
        </p:txBody>
      </p:sp>
      <p:sp>
        <p:nvSpPr>
          <p:cNvPr id="20" name="바닥글 개체 틀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10" name="슬라이드 번호 개체 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B43B4A-F8E8-4C79-A6B6-60B4A0E6212A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8" name="타원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타원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06D0F6A-46E0-483D-A82A-74E171EF3500}" type="datetimeFigureOut">
              <a:rPr lang="ko-KR" altLang="en-US" smtClean="0"/>
              <a:pPr/>
              <a:t>2020-09-22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B43B4A-F8E8-4C79-A6B6-60B4A0E6212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06D0F6A-46E0-483D-A82A-74E171EF3500}" type="datetimeFigureOut">
              <a:rPr lang="ko-KR" altLang="en-US" smtClean="0"/>
              <a:pPr/>
              <a:t>2020-09-22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B43B4A-F8E8-4C79-A6B6-60B4A0E6212A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0" name="직사각형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타원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타원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06D0F6A-46E0-483D-A82A-74E171EF3500}" type="datetimeFigureOut">
              <a:rPr lang="ko-KR" altLang="en-US" smtClean="0"/>
              <a:pPr/>
              <a:t>2020-09-22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B43B4A-F8E8-4C79-A6B6-60B4A0E6212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5" name="내용 개체 틀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06D0F6A-46E0-483D-A82A-74E171EF3500}" type="datetimeFigureOut">
              <a:rPr lang="ko-KR" altLang="en-US" smtClean="0"/>
              <a:pPr/>
              <a:t>2020-09-22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B43B4A-F8E8-4C79-A6B6-60B4A0E6212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06D0F6A-46E0-483D-A82A-74E171EF3500}" type="datetimeFigureOut">
              <a:rPr lang="ko-KR" altLang="en-US" smtClean="0"/>
              <a:pPr/>
              <a:t>2020-09-22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B43B4A-F8E8-4C79-A6B6-60B4A0E6212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06D0F6A-46E0-483D-A82A-74E171EF3500}" type="datetimeFigureOut">
              <a:rPr lang="ko-KR" altLang="en-US" smtClean="0"/>
              <a:pPr/>
              <a:t>2020-09-22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B43B4A-F8E8-4C79-A6B6-60B4A0E6212A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6" name="직사각형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06D0F6A-46E0-483D-A82A-74E171EF3500}" type="datetimeFigureOut">
              <a:rPr lang="ko-KR" altLang="en-US" smtClean="0"/>
              <a:pPr/>
              <a:t>2020-09-22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B43B4A-F8E8-4C79-A6B6-60B4A0E6212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06D0F6A-46E0-483D-A82A-74E171EF3500}" type="datetimeFigureOut">
              <a:rPr lang="ko-KR" altLang="en-US" smtClean="0"/>
              <a:pPr/>
              <a:t>2020-09-22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B43B4A-F8E8-4C79-A6B6-60B4A0E6212A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ko-KR" altLang="en-US" smtClean="0"/>
              <a:t>그림을 추가하려면 아이콘을 클릭하십시오</a:t>
            </a:r>
            <a:endParaRPr kumimoji="0" lang="en-US" dirty="0"/>
          </a:p>
        </p:txBody>
      </p:sp>
      <p:sp>
        <p:nvSpPr>
          <p:cNvPr id="9" name="순서도: 처리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순서도: 처리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06D0F6A-46E0-483D-A82A-74E171EF3500}" type="datetimeFigureOut">
              <a:rPr lang="ko-KR" altLang="en-US" smtClean="0"/>
              <a:pPr/>
              <a:t>2020-09-22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B43B4A-F8E8-4C79-A6B6-60B4A0E6212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06D0F6A-46E0-483D-A82A-74E171EF3500}" type="datetimeFigureOut">
              <a:rPr lang="ko-KR" altLang="en-US" smtClean="0"/>
              <a:pPr/>
              <a:t>2020-09-22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B43B4A-F8E8-4C79-A6B6-60B4A0E6212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10" Type="http://schemas.openxmlformats.org/officeDocument/2006/relationships/slideLayout" Target="../slideLayouts/slideLayout10.xml"  /><Relationship Id="rId11" Type="http://schemas.openxmlformats.org/officeDocument/2006/relationships/slideLayout" Target="../slideLayouts/slideLayout11.xml"  /><Relationship Id="rId12" Type="http://schemas.openxmlformats.org/officeDocument/2006/relationships/theme" Target="../theme/theme1.xml"  /><Relationship Id="rId2" Type="http://schemas.openxmlformats.org/officeDocument/2006/relationships/slideLayout" Target="../slideLayouts/slideLayout2.xml"  /><Relationship Id="rId3" Type="http://schemas.openxmlformats.org/officeDocument/2006/relationships/slideLayout" Target="../slideLayouts/slideLayout3.xml"  /><Relationship Id="rId4" Type="http://schemas.openxmlformats.org/officeDocument/2006/relationships/slideLayout" Target="../slideLayouts/slideLayout4.xml"  /><Relationship Id="rId5" Type="http://schemas.openxmlformats.org/officeDocument/2006/relationships/slideLayout" Target="../slideLayouts/slideLayout5.xml"  /><Relationship Id="rId6" Type="http://schemas.openxmlformats.org/officeDocument/2006/relationships/slideLayout" Target="../slideLayouts/slideLayout6.xml"  /><Relationship Id="rId7" Type="http://schemas.openxmlformats.org/officeDocument/2006/relationships/slideLayout" Target="../slideLayouts/slideLayout7.xml"  /><Relationship Id="rId8" Type="http://schemas.openxmlformats.org/officeDocument/2006/relationships/slideLayout" Target="../slideLayouts/slideLayout8.xml"  /><Relationship Id="rId9" Type="http://schemas.openxmlformats.org/officeDocument/2006/relationships/slideLayout" Target="../slideLayouts/slideLayout9.xml" 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원형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타원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도넛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직사각형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제목 개체 틀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9" name="텍스트 개체 틀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 smtClean="0"/>
              <a:t>둘째 수준</a:t>
            </a:r>
          </a:p>
          <a:p>
            <a:pPr lvl="2" eaLnBrk="1" latinLnBrk="0" hangingPunct="1"/>
            <a:r>
              <a:rPr kumimoji="0" lang="ko-KR" altLang="en-US" smtClean="0"/>
              <a:t>셋째 수준</a:t>
            </a:r>
          </a:p>
          <a:p>
            <a:pPr lvl="3" eaLnBrk="1" latinLnBrk="0" hangingPunct="1"/>
            <a:r>
              <a:rPr kumimoji="0" lang="ko-KR" altLang="en-US" smtClean="0"/>
              <a:t>넷째 수준</a:t>
            </a:r>
          </a:p>
          <a:p>
            <a:pPr lvl="4" eaLnBrk="1" latinLnBrk="0" hangingPunct="1"/>
            <a:r>
              <a:rPr kumimoji="0" lang="ko-KR" altLang="en-US" smtClean="0"/>
              <a:t>다섯째 수준</a:t>
            </a:r>
            <a:endParaRPr kumimoji="0" lang="en-US"/>
          </a:p>
        </p:txBody>
      </p:sp>
      <p:sp>
        <p:nvSpPr>
          <p:cNvPr id="24" name="날짜 개체 틀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306D0F6A-46E0-483D-A82A-74E171EF3500}" type="datetimeFigureOut">
              <a:rPr lang="ko-KR" altLang="en-US" smtClean="0"/>
              <a:pPr/>
              <a:t>2020-09-22</a:t>
            </a:fld>
            <a:endParaRPr lang="ko-KR" altLang="en-US"/>
          </a:p>
        </p:txBody>
      </p:sp>
      <p:sp>
        <p:nvSpPr>
          <p:cNvPr id="10" name="바닥글 개체 틀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ko-KR" altLang="en-US"/>
          </a:p>
        </p:txBody>
      </p:sp>
      <p:sp>
        <p:nvSpPr>
          <p:cNvPr id="22" name="슬라이드 번호 개체 틀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80B43B4A-F8E8-4C79-A6B6-60B4A0E6212A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5" name="직사각형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1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1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1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1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1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1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1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1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1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1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/Relationships>
</file>

<file path=ppt/slides/_rels/slide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/Relationships>
</file>

<file path=ppt/slides/_rels/slide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/Relationships>
</file>

<file path=ppt/slides/_rels/slide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/Relationships>
</file>

<file path=ppt/slides/_rels/slide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/Relationships>
</file>

<file path=ppt/slides/_rels/slide6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/Relationships>
</file>

<file path=ppt/slides/_rels/slide7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/Relationships>
</file>

<file path=ppt/slides/_rels/slide8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/Relationships>
</file>

<file path=ppt/slides/_rels/slide9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/Relationships>
</file>

<file path=ppt/slides/slide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43608" y="1412776"/>
            <a:ext cx="7848871" cy="5112568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en-US" altLang="ko-KR"/>
              <a:t>  </a:t>
            </a:r>
            <a:endParaRPr lang="en-US" altLang="ko-KR"/>
          </a:p>
          <a:p>
            <a:pPr lvl="0">
              <a:defRPr/>
            </a:pPr>
            <a:endParaRPr lang="en-US" altLang="ko-KR"/>
          </a:p>
        </p:txBody>
      </p:sp>
      <p:sp>
        <p:nvSpPr>
          <p:cNvPr id="7" name="제목 13"/>
          <p:cNvSpPr>
            <a:spLocks noGrp="1"/>
          </p:cNvSpPr>
          <p:nvPr>
            <p:ph type="ctrTitle" idx="0"/>
          </p:nvPr>
        </p:nvSpPr>
        <p:spPr>
          <a:xfrm>
            <a:off x="467544" y="1052736"/>
            <a:ext cx="9073008" cy="792088"/>
          </a:xfrm>
        </p:spPr>
        <p:txBody>
          <a:bodyPr>
            <a:noAutofit/>
          </a:bodyPr>
          <a:lstStyle/>
          <a:p>
            <a:pPr lvl="0" algn="ctr">
              <a:lnSpc>
                <a:spcPct val="160000"/>
              </a:lnSpc>
              <a:spcBef>
                <a:spcPts val="0"/>
              </a:spcBef>
              <a:defRPr/>
            </a:pPr>
            <a:r>
              <a:rPr lang="ko-KR" altLang="en-US" sz="3100" b="1" kern="0">
                <a:solidFill>
                  <a:srgbClr val="000000"/>
                </a:solidFill>
                <a:effectLst/>
                <a:ea typeface="굴림체"/>
              </a:rPr>
              <a:t>회화 이론</a:t>
            </a:r>
            <a:br>
              <a:rPr lang="en-US" altLang="ko-KR" sz="3100" b="1" kern="0">
                <a:solidFill>
                  <a:srgbClr val="000000"/>
                </a:solidFill>
                <a:effectLst/>
                <a:ea typeface="굴림체"/>
              </a:rPr>
            </a:br>
            <a:r>
              <a:rPr lang="en-US" altLang="ko-KR" sz="3100" b="1" kern="0">
                <a:solidFill>
                  <a:srgbClr val="000000"/>
                </a:solidFill>
                <a:effectLst/>
                <a:ea typeface="굴림체"/>
              </a:rPr>
              <a:t>6</a:t>
            </a:r>
            <a:r>
              <a:rPr lang="ko-KR" altLang="en-US" sz="3100" b="1" kern="0">
                <a:solidFill>
                  <a:srgbClr val="000000"/>
                </a:solidFill>
                <a:effectLst/>
                <a:ea typeface="굴림체"/>
              </a:rPr>
              <a:t>강 </a:t>
            </a:r>
            <a:r>
              <a:rPr lang="en-US" altLang="ko-KR" sz="3100" b="1" kern="0">
                <a:solidFill>
                  <a:srgbClr val="000000"/>
                </a:solidFill>
                <a:effectLst/>
                <a:ea typeface="굴림체"/>
              </a:rPr>
              <a:t>10</a:t>
            </a:r>
            <a:r>
              <a:rPr lang="ko-KR" altLang="en-US" sz="3100" b="1" kern="0">
                <a:solidFill>
                  <a:srgbClr val="000000"/>
                </a:solidFill>
                <a:effectLst/>
                <a:ea typeface="굴림체"/>
              </a:rPr>
              <a:t>월   </a:t>
            </a:r>
            <a:r>
              <a:rPr lang="en-US" altLang="ko-KR" sz="3100" b="1" kern="0">
                <a:solidFill>
                  <a:srgbClr val="000000"/>
                </a:solidFill>
                <a:effectLst/>
                <a:ea typeface="굴림체"/>
              </a:rPr>
              <a:t>14</a:t>
            </a:r>
            <a:r>
              <a:rPr lang="ko-KR" altLang="en-US" sz="3100" b="1" kern="0">
                <a:solidFill>
                  <a:srgbClr val="000000"/>
                </a:solidFill>
                <a:effectLst/>
                <a:ea typeface="굴림체"/>
              </a:rPr>
              <a:t>일 </a:t>
            </a:r>
            <a:endParaRPr lang="ko-KR" altLang="en-US" sz="3100" b="1" kern="0">
              <a:solidFill>
                <a:srgbClr val="000000"/>
              </a:solidFill>
              <a:effectLst/>
              <a:ea typeface="굴림체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1259632" y="2276872"/>
            <a:ext cx="7128792" cy="7692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60000"/>
              </a:lnSpc>
              <a:defRPr/>
            </a:pPr>
            <a:endParaRPr lang="en-US" altLang="ko-KR" sz="2800" b="1" kern="0">
              <a:solidFill>
                <a:srgbClr val="000000"/>
              </a:solidFill>
              <a:latin typeface="굴림체"/>
            </a:endParaRPr>
          </a:p>
        </p:txBody>
      </p:sp>
      <p:sp>
        <p:nvSpPr>
          <p:cNvPr id="8" name=""/>
          <p:cNvSpPr txBox="1"/>
          <p:nvPr/>
        </p:nvSpPr>
        <p:spPr>
          <a:xfrm>
            <a:off x="1043606" y="1755194"/>
            <a:ext cx="7992890" cy="681301"/>
          </a:xfrm>
          <a:prstGeom prst="rect">
            <a:avLst/>
          </a:prstGeom>
        </p:spPr>
        <p:txBody>
          <a:bodyPr wrap="square">
            <a:spAutoFit/>
          </a:bodyPr>
          <a:p>
            <a:pPr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xmlns:mc="http://schemas.openxmlformats.org/markup-compatibility/2006" xmlns:hp="http://schemas.haansoft.com/office/presentation/8.0" sz="2400" b="1" i="0" u="none" strike="noStrike" mc:Ignorable="hp" hp:hslEmbossed="0">
              <a:solidFill>
                <a:srgbClr val="000000"/>
              </a:solidFill>
              <a:latin typeface="굴림체"/>
              <a:ea typeface="굴림체"/>
            </a:endParaRPr>
          </a:p>
        </p:txBody>
      </p:sp>
      <p:sp>
        <p:nvSpPr>
          <p:cNvPr id="9" name=""/>
          <p:cNvSpPr txBox="1"/>
          <p:nvPr/>
        </p:nvSpPr>
        <p:spPr>
          <a:xfrm>
            <a:off x="971600" y="1700808"/>
            <a:ext cx="7848872" cy="4917162"/>
          </a:xfrm>
          <a:prstGeom prst="rect">
            <a:avLst/>
          </a:prstGeom>
        </p:spPr>
        <p:txBody>
          <a:bodyPr wrap="square">
            <a:spAutoFit/>
          </a:bodyPr>
          <a:p>
            <a:pPr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xmlns:mc="http://schemas.openxmlformats.org/markup-compatibility/2006" xmlns:hp="http://schemas.haansoft.com/office/presentation/8.0" lang="EN-US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(3) </a:t>
            </a:r>
            <a:r>
              <a:rPr xmlns:mc="http://schemas.openxmlformats.org/markup-compatibility/2006" xmlns:hp="http://schemas.haansoft.com/office/presentation/8.0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색의 감정</a:t>
            </a:r>
            <a:endParaRPr xmlns:mc="http://schemas.openxmlformats.org/markup-compatibility/2006" xmlns:hp="http://schemas.haansoft.com/office/presentation/8.0" lang="EN-US" sz="2200" b="1" i="0" u="none" strike="noStrike" mc:Ignorable="hp" hp:hslEmbossed="0">
              <a:solidFill>
                <a:srgbClr val="000000"/>
              </a:solidFill>
              <a:latin typeface="굴림체"/>
              <a:ea typeface="굴림체"/>
            </a:endParaRPr>
          </a:p>
          <a:p>
            <a:pPr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xmlns:mc="http://schemas.openxmlformats.org/markup-compatibility/2006" xmlns:hp="http://schemas.haansoft.com/office/presentation/8.0" lang="EN-US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1)</a:t>
            </a:r>
            <a:r>
              <a:rPr xmlns:mc="http://schemas.openxmlformats.org/markup-compatibility/2006" xmlns:hp="http://schemas.haansoft.com/office/presentation/8.0" lang="EN-US" sz="2200" b="1" i="0" u="none" strike="noStrike" spc="-200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 </a:t>
            </a:r>
            <a:r>
              <a:rPr xmlns:mc="http://schemas.openxmlformats.org/markup-compatibility/2006" xmlns:hp="http://schemas.haansoft.com/office/presentation/8.0" sz="2200" b="1" i="0" u="none" strike="noStrike" spc="-200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따뜻한 색</a:t>
            </a:r>
            <a:r>
              <a:rPr xmlns:mc="http://schemas.openxmlformats.org/markup-compatibility/2006" xmlns:hp="http://schemas.haansoft.com/office/presentation/8.0" lang="EN-US" sz="2200" b="1" i="0" u="none" strike="noStrike" spc="-200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(</a:t>
            </a:r>
            <a:r>
              <a:rPr xmlns:mc="http://schemas.openxmlformats.org/markup-compatibility/2006" xmlns:hp="http://schemas.haansoft.com/office/presentation/8.0" sz="2200" b="1" i="0" u="none" strike="noStrike" spc="-200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난색</a:t>
            </a:r>
            <a:r>
              <a:rPr xmlns:mc="http://schemas.openxmlformats.org/markup-compatibility/2006" xmlns:hp="http://schemas.haansoft.com/office/presentation/8.0" lang="EN-US" sz="2200" b="1" i="0" u="none" strike="noStrike" spc="-200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): </a:t>
            </a:r>
            <a:r>
              <a:rPr xmlns:mc="http://schemas.openxmlformats.org/markup-compatibility/2006" xmlns:hp="http://schemas.haansoft.com/office/presentation/8.0" sz="2200" b="1" i="0" u="none" strike="noStrike" spc="-200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따뜻한 느낌을 주는 색</a:t>
            </a:r>
            <a:r>
              <a:rPr xmlns:mc="http://schemas.openxmlformats.org/markup-compatibility/2006" xmlns:hp="http://schemas.haansoft.com/office/presentation/8.0" lang="EN-US" sz="2200" b="1" i="0" u="none" strike="noStrike" spc="-200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(</a:t>
            </a:r>
            <a:r>
              <a:rPr xmlns:mc="http://schemas.openxmlformats.org/markup-compatibility/2006" xmlns:hp="http://schemas.haansoft.com/office/presentation/8.0" sz="2200" b="1" i="0" u="none" strike="noStrike" spc="-200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빨강</a:t>
            </a:r>
            <a:r>
              <a:rPr xmlns:mc="http://schemas.openxmlformats.org/markup-compatibility/2006" xmlns:hp="http://schemas.haansoft.com/office/presentation/8.0" lang="EN-US" sz="2200" b="1" i="0" u="none" strike="noStrike" spc="-200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, </a:t>
            </a:r>
            <a:r>
              <a:rPr xmlns:mc="http://schemas.openxmlformats.org/markup-compatibility/2006" xmlns:hp="http://schemas.haansoft.com/office/presentation/8.0" sz="2200" b="1" i="0" u="none" strike="noStrike" spc="-200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다홍</a:t>
            </a:r>
            <a:r>
              <a:rPr xmlns:mc="http://schemas.openxmlformats.org/markup-compatibility/2006" xmlns:hp="http://schemas.haansoft.com/office/presentation/8.0" lang="EN-US" sz="2200" b="1" i="0" u="none" strike="noStrike" spc="-200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, </a:t>
            </a:r>
            <a:r>
              <a:rPr xmlns:mc="http://schemas.openxmlformats.org/markup-compatibility/2006" xmlns:hp="http://schemas.haansoft.com/office/presentation/8.0" sz="2200" b="1" i="0" u="none" strike="noStrike" spc="-200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주황</a:t>
            </a:r>
            <a:r>
              <a:rPr xmlns:mc="http://schemas.openxmlformats.org/markup-compatibility/2006" xmlns:hp="http://schemas.haansoft.com/office/presentation/8.0" lang="EN-US" sz="2200" b="1" i="0" u="none" strike="noStrike" spc="-200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, </a:t>
            </a:r>
            <a:r>
              <a:rPr xmlns:mc="http://schemas.openxmlformats.org/markup-compatibility/2006" xmlns:hp="http://schemas.haansoft.com/office/presentation/8.0" sz="2200" b="1" i="0" u="none" strike="noStrike" spc="-200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귤색 등</a:t>
            </a:r>
            <a:r>
              <a:rPr xmlns:mc="http://schemas.openxmlformats.org/markup-compatibility/2006" xmlns:hp="http://schemas.haansoft.com/office/presentation/8.0" lang="EN-US" sz="2200" b="1" i="0" u="none" strike="noStrike" spc="-200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)</a:t>
            </a:r>
            <a:endParaRPr xmlns:mc="http://schemas.openxmlformats.org/markup-compatibility/2006" xmlns:hp="http://schemas.haansoft.com/office/presentation/8.0" sz="2200" b="1" i="0" u="none" strike="noStrike" mc:Ignorable="hp" hp:hslEmbossed="0">
              <a:solidFill>
                <a:srgbClr val="000000"/>
              </a:solidFill>
              <a:latin typeface="굴림체"/>
              <a:ea typeface="굴림체"/>
            </a:endParaRPr>
          </a:p>
          <a:p>
            <a:pPr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xmlns:mc="http://schemas.openxmlformats.org/markup-compatibility/2006" xmlns:hp="http://schemas.haansoft.com/office/presentation/8.0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차가운 색</a:t>
            </a:r>
            <a:r>
              <a:rPr xmlns:mc="http://schemas.openxmlformats.org/markup-compatibility/2006" xmlns:hp="http://schemas.haansoft.com/office/presentation/8.0" lang="EN-US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(</a:t>
            </a:r>
            <a:r>
              <a:rPr xmlns:mc="http://schemas.openxmlformats.org/markup-compatibility/2006" xmlns:hp="http://schemas.haansoft.com/office/presentation/8.0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한색</a:t>
            </a:r>
            <a:r>
              <a:rPr xmlns:mc="http://schemas.openxmlformats.org/markup-compatibility/2006" xmlns:hp="http://schemas.haansoft.com/office/presentation/8.0" lang="EN-US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): </a:t>
            </a:r>
            <a:r>
              <a:rPr xmlns:mc="http://schemas.openxmlformats.org/markup-compatibility/2006" xmlns:hp="http://schemas.haansoft.com/office/presentation/8.0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시원하고 차가운 느낌을 주는 색</a:t>
            </a:r>
            <a:r>
              <a:rPr xmlns:mc="http://schemas.openxmlformats.org/markup-compatibility/2006" xmlns:hp="http://schemas.haansoft.com/office/presentation/8.0" lang="EN-US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(</a:t>
            </a:r>
            <a:r>
              <a:rPr xmlns:mc="http://schemas.openxmlformats.org/markup-compatibility/2006" xmlns:hp="http://schemas.haansoft.com/office/presentation/8.0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파랑</a:t>
            </a:r>
            <a:r>
              <a:rPr xmlns:mc="http://schemas.openxmlformats.org/markup-compatibility/2006" xmlns:hp="http://schemas.haansoft.com/office/presentation/8.0" lang="EN-US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, </a:t>
            </a:r>
            <a:r>
              <a:rPr xmlns:mc="http://schemas.openxmlformats.org/markup-compatibility/2006" xmlns:hp="http://schemas.haansoft.com/office/presentation/8.0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바다색</a:t>
            </a:r>
            <a:r>
              <a:rPr xmlns:mc="http://schemas.openxmlformats.org/markup-compatibility/2006" xmlns:hp="http://schemas.haansoft.com/office/presentation/8.0" lang="EN-US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, </a:t>
            </a:r>
            <a:r>
              <a:rPr xmlns:mc="http://schemas.openxmlformats.org/markup-compatibility/2006" xmlns:hp="http://schemas.haansoft.com/office/presentation/8.0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청록</a:t>
            </a:r>
            <a:r>
              <a:rPr xmlns:mc="http://schemas.openxmlformats.org/markup-compatibility/2006" xmlns:hp="http://schemas.haansoft.com/office/presentation/8.0" lang="EN-US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, </a:t>
            </a:r>
            <a:r>
              <a:rPr xmlns:mc="http://schemas.openxmlformats.org/markup-compatibility/2006" xmlns:hp="http://schemas.haansoft.com/office/presentation/8.0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감청 등</a:t>
            </a:r>
            <a:r>
              <a:rPr xmlns:mc="http://schemas.openxmlformats.org/markup-compatibility/2006" xmlns:hp="http://schemas.haansoft.com/office/presentation/8.0" lang="EN-US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)</a:t>
            </a:r>
            <a:endParaRPr xmlns:mc="http://schemas.openxmlformats.org/markup-compatibility/2006" xmlns:hp="http://schemas.haansoft.com/office/presentation/8.0" sz="2200" b="1" i="0" u="none" strike="noStrike" mc:Ignorable="hp" hp:hslEmbossed="0">
              <a:solidFill>
                <a:srgbClr val="000000"/>
              </a:solidFill>
              <a:latin typeface="굴림체"/>
              <a:ea typeface="굴림체"/>
            </a:endParaRPr>
          </a:p>
          <a:p>
            <a:pPr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xmlns:mc="http://schemas.openxmlformats.org/markup-compatibility/2006" xmlns:hp="http://schemas.haansoft.com/office/presentation/8.0" sz="2200" b="1" i="0" u="none" strike="noStrike" spc="-100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중성색</a:t>
            </a:r>
            <a:r>
              <a:rPr xmlns:mc="http://schemas.openxmlformats.org/markup-compatibility/2006" xmlns:hp="http://schemas.haansoft.com/office/presentation/8.0" lang="EN-US" sz="2200" b="1" i="0" u="none" strike="noStrike" spc="-100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: </a:t>
            </a:r>
            <a:r>
              <a:rPr xmlns:mc="http://schemas.openxmlformats.org/markup-compatibility/2006" xmlns:hp="http://schemas.haansoft.com/office/presentation/8.0" sz="2200" b="1" i="0" u="none" strike="noStrike" spc="-100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따뜻하지도 차갑지도 않게 느껴지는 색</a:t>
            </a:r>
            <a:r>
              <a:rPr xmlns:mc="http://schemas.openxmlformats.org/markup-compatibility/2006" xmlns:hp="http://schemas.haansoft.com/office/presentation/8.0" lang="EN-US" sz="2200" b="1" i="0" u="none" strike="noStrike" spc="-100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(</a:t>
            </a:r>
            <a:r>
              <a:rPr xmlns:mc="http://schemas.openxmlformats.org/markup-compatibility/2006" xmlns:hp="http://schemas.haansoft.com/office/presentation/8.0" sz="2200" b="1" i="0" u="none" strike="noStrike" spc="-100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연두</a:t>
            </a:r>
            <a:r>
              <a:rPr xmlns:mc="http://schemas.openxmlformats.org/markup-compatibility/2006" xmlns:hp="http://schemas.haansoft.com/office/presentation/8.0" lang="EN-US" sz="2200" b="1" i="0" u="none" strike="noStrike" spc="-100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, </a:t>
            </a:r>
            <a:r>
              <a:rPr xmlns:mc="http://schemas.openxmlformats.org/markup-compatibility/2006" xmlns:hp="http://schemas.haansoft.com/office/presentation/8.0" sz="2200" b="1" i="0" u="none" strike="noStrike" spc="-100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보라</a:t>
            </a:r>
            <a:r>
              <a:rPr xmlns:mc="http://schemas.openxmlformats.org/markup-compatibility/2006" xmlns:hp="http://schemas.haansoft.com/office/presentation/8.0" lang="EN-US" sz="2200" b="1" i="0" u="none" strike="noStrike" spc="-100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, </a:t>
            </a:r>
            <a:r>
              <a:rPr xmlns:mc="http://schemas.openxmlformats.org/markup-compatibility/2006" xmlns:hp="http://schemas.haansoft.com/office/presentation/8.0" sz="2200" b="1" i="0" u="none" strike="noStrike" spc="-100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풀색</a:t>
            </a:r>
            <a:r>
              <a:rPr xmlns:mc="http://schemas.openxmlformats.org/markup-compatibility/2006" xmlns:hp="http://schemas.haansoft.com/office/presentation/8.0" lang="EN-US" sz="2200" b="1" i="0" u="none" strike="noStrike" spc="-100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, </a:t>
            </a:r>
            <a:r>
              <a:rPr xmlns:mc="http://schemas.openxmlformats.org/markup-compatibility/2006" xmlns:hp="http://schemas.haansoft.com/office/presentation/8.0" sz="2200" b="1" i="0" u="none" strike="noStrike" spc="-100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자주 등</a:t>
            </a:r>
            <a:r>
              <a:rPr xmlns:mc="http://schemas.openxmlformats.org/markup-compatibility/2006" xmlns:hp="http://schemas.haansoft.com/office/presentation/8.0" lang="EN-US" sz="2200" b="1" i="0" u="none" strike="noStrike" spc="-100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)</a:t>
            </a:r>
            <a:endParaRPr xmlns:mc="http://schemas.openxmlformats.org/markup-compatibility/2006" xmlns:hp="http://schemas.haansoft.com/office/presentation/8.0" lang="EN-US" sz="2200" b="1" i="0" u="none" strike="noStrike" mc:Ignorable="hp" hp:hslEmbossed="0">
              <a:solidFill>
                <a:srgbClr val="000000"/>
              </a:solidFill>
              <a:latin typeface="굴림체"/>
              <a:ea typeface="굴림체"/>
            </a:endParaRPr>
          </a:p>
          <a:p>
            <a:pPr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xmlns:mc="http://schemas.openxmlformats.org/markup-compatibility/2006" xmlns:hp="http://schemas.haansoft.com/office/presentation/8.0" lang="EN-US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2) </a:t>
            </a:r>
            <a:r>
              <a:rPr xmlns:mc="http://schemas.openxmlformats.org/markup-compatibility/2006" xmlns:hp="http://schemas.haansoft.com/office/presentation/8.0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수축색</a:t>
            </a:r>
            <a:r>
              <a:rPr xmlns:mc="http://schemas.openxmlformats.org/markup-compatibility/2006" xmlns:hp="http://schemas.haansoft.com/office/presentation/8.0" lang="EN-US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(</a:t>
            </a:r>
            <a:r>
              <a:rPr xmlns:mc="http://schemas.openxmlformats.org/markup-compatibility/2006" xmlns:hp="http://schemas.haansoft.com/office/presentation/8.0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후퇴색</a:t>
            </a:r>
            <a:r>
              <a:rPr xmlns:mc="http://schemas.openxmlformats.org/markup-compatibility/2006" xmlns:hp="http://schemas.haansoft.com/office/presentation/8.0" lang="EN-US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): </a:t>
            </a:r>
            <a:r>
              <a:rPr xmlns:mc="http://schemas.openxmlformats.org/markup-compatibility/2006" xmlns:hp="http://schemas.haansoft.com/office/presentation/8.0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저명도</a:t>
            </a:r>
            <a:r>
              <a:rPr xmlns:mc="http://schemas.openxmlformats.org/markup-compatibility/2006" xmlns:hp="http://schemas.haansoft.com/office/presentation/8.0" lang="EN-US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, </a:t>
            </a:r>
            <a:r>
              <a:rPr xmlns:mc="http://schemas.openxmlformats.org/markup-compatibility/2006" xmlns:hp="http://schemas.haansoft.com/office/presentation/8.0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저채도</a:t>
            </a:r>
            <a:r>
              <a:rPr xmlns:mc="http://schemas.openxmlformats.org/markup-compatibility/2006" xmlns:hp="http://schemas.haansoft.com/office/presentation/8.0" lang="EN-US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, </a:t>
            </a:r>
            <a:r>
              <a:rPr xmlns:mc="http://schemas.openxmlformats.org/markup-compatibility/2006" xmlns:hp="http://schemas.haansoft.com/office/presentation/8.0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차가운 색</a:t>
            </a:r>
            <a:endParaRPr xmlns:mc="http://schemas.openxmlformats.org/markup-compatibility/2006" xmlns:hp="http://schemas.haansoft.com/office/presentation/8.0" sz="2200" b="1" i="0" u="none" strike="noStrike" mc:Ignorable="hp" hp:hslEmbossed="0">
              <a:solidFill>
                <a:srgbClr val="000000"/>
              </a:solidFill>
              <a:latin typeface="굴림체"/>
              <a:ea typeface="굴림체"/>
            </a:endParaRPr>
          </a:p>
          <a:p>
            <a:pPr marL="508000" indent="-21590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xmlns:mc="http://schemas.openxmlformats.org/markup-compatibility/2006" xmlns:hp="http://schemas.haansoft.com/office/presentation/8.0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팽창색</a:t>
            </a:r>
            <a:r>
              <a:rPr xmlns:mc="http://schemas.openxmlformats.org/markup-compatibility/2006" xmlns:hp="http://schemas.haansoft.com/office/presentation/8.0" lang="EN-US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(</a:t>
            </a:r>
            <a:r>
              <a:rPr xmlns:mc="http://schemas.openxmlformats.org/markup-compatibility/2006" xmlns:hp="http://schemas.haansoft.com/office/presentation/8.0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진출색</a:t>
            </a:r>
            <a:r>
              <a:rPr xmlns:mc="http://schemas.openxmlformats.org/markup-compatibility/2006" xmlns:hp="http://schemas.haansoft.com/office/presentation/8.0" lang="EN-US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): </a:t>
            </a:r>
            <a:r>
              <a:rPr xmlns:mc="http://schemas.openxmlformats.org/markup-compatibility/2006" xmlns:hp="http://schemas.haansoft.com/office/presentation/8.0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고명도</a:t>
            </a:r>
            <a:r>
              <a:rPr xmlns:mc="http://schemas.openxmlformats.org/markup-compatibility/2006" xmlns:hp="http://schemas.haansoft.com/office/presentation/8.0" lang="EN-US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, </a:t>
            </a:r>
            <a:r>
              <a:rPr xmlns:mc="http://schemas.openxmlformats.org/markup-compatibility/2006" xmlns:hp="http://schemas.haansoft.com/office/presentation/8.0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고채도</a:t>
            </a:r>
            <a:r>
              <a:rPr xmlns:mc="http://schemas.openxmlformats.org/markup-compatibility/2006" xmlns:hp="http://schemas.haansoft.com/office/presentation/8.0" lang="EN-US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, </a:t>
            </a:r>
            <a:r>
              <a:rPr xmlns:mc="http://schemas.openxmlformats.org/markup-compatibility/2006" xmlns:hp="http://schemas.haansoft.com/office/presentation/8.0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따뜻한 색</a:t>
            </a:r>
            <a:endParaRPr lang="ko-KR" altLang="en-US" sz="2200" b="1">
              <a:latin typeface="굴림체"/>
              <a:ea typeface="굴림체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2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43608" y="404664"/>
            <a:ext cx="7848871" cy="5256584"/>
          </a:xfrm>
        </p:spPr>
        <p:txBody>
          <a:bodyPr>
            <a:normAutofit lnSpcReduction="10000"/>
          </a:bodyPr>
          <a:lstStyle/>
          <a:p>
            <a:pPr lvl="0">
              <a:defRPr/>
            </a:pPr>
            <a:r>
              <a:rPr lang="en-US" altLang="ko-KR"/>
              <a:t> </a:t>
            </a:r>
            <a:endParaRPr lang="en-US" altLang="ko-KR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none" lIns="91440" tIns="45720" rIns="91440" bIns="45720" anchor="ctr" anchorCtr="0">
            <a:prstTxWarp prst="textNoShape">
              <a:avLst/>
            </a:prstTxWarp>
            <a:sp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"/>
          <p:cNvSpPr txBox="1"/>
          <p:nvPr/>
        </p:nvSpPr>
        <p:spPr>
          <a:xfrm>
            <a:off x="1187624" y="1396612"/>
            <a:ext cx="7704856" cy="677933"/>
          </a:xfrm>
          <a:prstGeom prst="rect">
            <a:avLst/>
          </a:prstGeom>
        </p:spPr>
        <p:txBody>
          <a:bodyPr wrap="square">
            <a:spAutoFit/>
          </a:bodyPr>
          <a:p>
            <a:pPr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xmlns:mc="http://schemas.openxmlformats.org/markup-compatibility/2006" xmlns:hp="http://schemas.haansoft.com/office/presentation/8.0" lang="EN-US" sz="2400" b="1" i="0" u="none" strike="noStrike" mc:Ignorable="hp" hp:hslEmbossed="0">
              <a:solidFill>
                <a:srgbClr val="000000"/>
              </a:solidFill>
              <a:latin typeface="굴림체"/>
              <a:ea typeface="굴림체"/>
            </a:endParaRPr>
          </a:p>
        </p:txBody>
      </p:sp>
      <p:sp>
        <p:nvSpPr>
          <p:cNvPr id="5" name=""/>
          <p:cNvSpPr txBox="1"/>
          <p:nvPr/>
        </p:nvSpPr>
        <p:spPr>
          <a:xfrm>
            <a:off x="827584" y="1412776"/>
            <a:ext cx="7992888" cy="4919444"/>
          </a:xfrm>
          <a:prstGeom prst="rect">
            <a:avLst/>
          </a:prstGeom>
        </p:spPr>
        <p:txBody>
          <a:bodyPr wrap="square">
            <a:spAutoFit/>
          </a:bodyPr>
          <a:p>
            <a:pPr marL="533400" indent="-228600"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xmlns:mc="http://schemas.openxmlformats.org/markup-compatibility/2006" xmlns:hp="http://schemas.haansoft.com/office/presentation/8.0" lang="EN-US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3) </a:t>
            </a:r>
            <a:r>
              <a:rPr xmlns:mc="http://schemas.openxmlformats.org/markup-compatibility/2006" xmlns:hp="http://schemas.haansoft.com/office/presentation/8.0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화려한 색과 수수한색 </a:t>
            </a:r>
            <a:r>
              <a:rPr xmlns:mc="http://schemas.openxmlformats.org/markup-compatibility/2006" xmlns:hp="http://schemas.haansoft.com/office/presentation/8.0" lang="EN-US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: </a:t>
            </a:r>
            <a:r>
              <a:rPr xmlns:mc="http://schemas.openxmlformats.org/markup-compatibility/2006" xmlns:hp="http://schemas.haansoft.com/office/presentation/8.0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화려한 색</a:t>
            </a:r>
            <a:r>
              <a:rPr xmlns:mc="http://schemas.openxmlformats.org/markup-compatibility/2006" xmlns:hp="http://schemas.haansoft.com/office/presentation/8.0" lang="EN-US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(</a:t>
            </a:r>
            <a:r>
              <a:rPr xmlns:mc="http://schemas.openxmlformats.org/markup-compatibility/2006" xmlns:hp="http://schemas.haansoft.com/office/presentation/8.0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고채도의 색</a:t>
            </a:r>
            <a:r>
              <a:rPr xmlns:mc="http://schemas.openxmlformats.org/markup-compatibility/2006" xmlns:hp="http://schemas.haansoft.com/office/presentation/8.0" lang="EN-US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),</a:t>
            </a:r>
            <a:r>
              <a:rPr xmlns:mc="http://schemas.openxmlformats.org/markup-compatibility/2006" xmlns:hp="http://schemas.haansoft.com/office/presentation/8.0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수수한 색</a:t>
            </a:r>
            <a:r>
              <a:rPr xmlns:mc="http://schemas.openxmlformats.org/markup-compatibility/2006" xmlns:hp="http://schemas.haansoft.com/office/presentation/8.0" lang="EN-US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(</a:t>
            </a:r>
            <a:r>
              <a:rPr xmlns:mc="http://schemas.openxmlformats.org/markup-compatibility/2006" xmlns:hp="http://schemas.haansoft.com/office/presentation/8.0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저 채도의 색</a:t>
            </a:r>
            <a:r>
              <a:rPr xmlns:mc="http://schemas.openxmlformats.org/markup-compatibility/2006" xmlns:hp="http://schemas.haansoft.com/office/presentation/8.0" lang="EN-US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)</a:t>
            </a:r>
            <a:endParaRPr xmlns:mc="http://schemas.openxmlformats.org/markup-compatibility/2006" xmlns:hp="http://schemas.haansoft.com/office/presentation/8.0" lang="EN-US" sz="2200" b="1" i="0" u="none" strike="noStrike" mc:Ignorable="hp" hp:hslEmbossed="0">
              <a:solidFill>
                <a:srgbClr val="000000"/>
              </a:solidFill>
              <a:latin typeface="굴림체"/>
              <a:ea typeface="굴림체"/>
            </a:endParaRPr>
          </a:p>
          <a:p>
            <a:pPr marL="533400" indent="-228600"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xmlns:mc="http://schemas.openxmlformats.org/markup-compatibility/2006" xmlns:hp="http://schemas.haansoft.com/office/presentation/8.0" lang="EN-US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4) </a:t>
            </a:r>
            <a:r>
              <a:rPr xmlns:mc="http://schemas.openxmlformats.org/markup-compatibility/2006" xmlns:hp="http://schemas.haansoft.com/office/presentation/8.0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색의 연상 </a:t>
            </a:r>
            <a:r>
              <a:rPr xmlns:mc="http://schemas.openxmlformats.org/markup-compatibility/2006" xmlns:hp="http://schemas.haansoft.com/office/presentation/8.0" lang="EN-US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: </a:t>
            </a:r>
            <a:r>
              <a:rPr xmlns:mc="http://schemas.openxmlformats.org/markup-compatibility/2006" xmlns:hp="http://schemas.haansoft.com/office/presentation/8.0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계절을 연상시키는 색으로는 봄</a:t>
            </a:r>
            <a:r>
              <a:rPr xmlns:mc="http://schemas.openxmlformats.org/markup-compatibility/2006" xmlns:hp="http://schemas.haansoft.com/office/presentation/8.0" lang="EN-US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-</a:t>
            </a:r>
            <a:r>
              <a:rPr xmlns:mc="http://schemas.openxmlformats.org/markup-compatibility/2006" xmlns:hp="http://schemas.haansoft.com/office/presentation/8.0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노랑</a:t>
            </a:r>
            <a:r>
              <a:rPr xmlns:mc="http://schemas.openxmlformats.org/markup-compatibility/2006" xmlns:hp="http://schemas.haansoft.com/office/presentation/8.0" lang="EN-US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(</a:t>
            </a:r>
            <a:r>
              <a:rPr xmlns:mc="http://schemas.openxmlformats.org/markup-compatibility/2006" xmlns:hp="http://schemas.haansoft.com/office/presentation/8.0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연두</a:t>
            </a:r>
            <a:r>
              <a:rPr xmlns:mc="http://schemas.openxmlformats.org/markup-compatibility/2006" xmlns:hp="http://schemas.haansoft.com/office/presentation/8.0" lang="EN-US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), </a:t>
            </a:r>
            <a:r>
              <a:rPr xmlns:mc="http://schemas.openxmlformats.org/markup-compatibility/2006" xmlns:hp="http://schemas.haansoft.com/office/presentation/8.0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여름</a:t>
            </a:r>
            <a:r>
              <a:rPr xmlns:mc="http://schemas.openxmlformats.org/markup-compatibility/2006" xmlns:hp="http://schemas.haansoft.com/office/presentation/8.0" lang="EN-US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-</a:t>
            </a:r>
            <a:r>
              <a:rPr xmlns:mc="http://schemas.openxmlformats.org/markup-compatibility/2006" xmlns:hp="http://schemas.haansoft.com/office/presentation/8.0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초록</a:t>
            </a:r>
            <a:r>
              <a:rPr xmlns:mc="http://schemas.openxmlformats.org/markup-compatibility/2006" xmlns:hp="http://schemas.haansoft.com/office/presentation/8.0" lang="EN-US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(</a:t>
            </a:r>
            <a:r>
              <a:rPr xmlns:mc="http://schemas.openxmlformats.org/markup-compatibility/2006" xmlns:hp="http://schemas.haansoft.com/office/presentation/8.0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청록</a:t>
            </a:r>
            <a:r>
              <a:rPr xmlns:mc="http://schemas.openxmlformats.org/markup-compatibility/2006" xmlns:hp="http://schemas.haansoft.com/office/presentation/8.0" lang="EN-US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), </a:t>
            </a:r>
            <a:r>
              <a:rPr xmlns:mc="http://schemas.openxmlformats.org/markup-compatibility/2006" xmlns:hp="http://schemas.haansoft.com/office/presentation/8.0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가을</a:t>
            </a:r>
            <a:r>
              <a:rPr xmlns:mc="http://schemas.openxmlformats.org/markup-compatibility/2006" xmlns:hp="http://schemas.haansoft.com/office/presentation/8.0" lang="EN-US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-</a:t>
            </a:r>
            <a:r>
              <a:rPr xmlns:mc="http://schemas.openxmlformats.org/markup-compatibility/2006" xmlns:hp="http://schemas.haansoft.com/office/presentation/8.0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갈색</a:t>
            </a:r>
            <a:r>
              <a:rPr xmlns:mc="http://schemas.openxmlformats.org/markup-compatibility/2006" xmlns:hp="http://schemas.haansoft.com/office/presentation/8.0" lang="EN-US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(</a:t>
            </a:r>
            <a:r>
              <a:rPr xmlns:mc="http://schemas.openxmlformats.org/markup-compatibility/2006" xmlns:hp="http://schemas.haansoft.com/office/presentation/8.0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빨강</a:t>
            </a:r>
            <a:r>
              <a:rPr xmlns:mc="http://schemas.openxmlformats.org/markup-compatibility/2006" xmlns:hp="http://schemas.haansoft.com/office/presentation/8.0" lang="EN-US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,</a:t>
            </a:r>
            <a:r>
              <a:rPr xmlns:mc="http://schemas.openxmlformats.org/markup-compatibility/2006" xmlns:hp="http://schemas.haansoft.com/office/presentation/8.0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노랑</a:t>
            </a:r>
            <a:r>
              <a:rPr xmlns:mc="http://schemas.openxmlformats.org/markup-compatibility/2006" xmlns:hp="http://schemas.haansoft.com/office/presentation/8.0" lang="EN-US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), </a:t>
            </a:r>
            <a:r>
              <a:rPr xmlns:mc="http://schemas.openxmlformats.org/markup-compatibility/2006" xmlns:hp="http://schemas.haansoft.com/office/presentation/8.0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겨울</a:t>
            </a:r>
            <a:r>
              <a:rPr xmlns:mc="http://schemas.openxmlformats.org/markup-compatibility/2006" xmlns:hp="http://schemas.haansoft.com/office/presentation/8.0" lang="EN-US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-</a:t>
            </a:r>
            <a:r>
              <a:rPr xmlns:mc="http://schemas.openxmlformats.org/markup-compatibility/2006" xmlns:hp="http://schemas.haansoft.com/office/presentation/8.0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흰색</a:t>
            </a:r>
            <a:r>
              <a:rPr xmlns:mc="http://schemas.openxmlformats.org/markup-compatibility/2006" xmlns:hp="http://schemas.haansoft.com/office/presentation/8.0" lang="EN-US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(</a:t>
            </a:r>
            <a:r>
              <a:rPr xmlns:mc="http://schemas.openxmlformats.org/markup-compatibility/2006" xmlns:hp="http://schemas.haansoft.com/office/presentation/8.0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회색</a:t>
            </a:r>
            <a:r>
              <a:rPr xmlns:mc="http://schemas.openxmlformats.org/markup-compatibility/2006" xmlns:hp="http://schemas.haansoft.com/office/presentation/8.0" lang="EN-US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) </a:t>
            </a:r>
            <a:r>
              <a:rPr xmlns:mc="http://schemas.openxmlformats.org/markup-compatibility/2006" xmlns:hp="http://schemas.haansoft.com/office/presentation/8.0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등이 있다</a:t>
            </a:r>
            <a:r>
              <a:rPr xmlns:mc="http://schemas.openxmlformats.org/markup-compatibility/2006" xmlns:hp="http://schemas.haansoft.com/office/presentation/8.0" lang="EN-US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.</a:t>
            </a:r>
            <a:endParaRPr xmlns:mc="http://schemas.openxmlformats.org/markup-compatibility/2006" xmlns:hp="http://schemas.haansoft.com/office/presentation/8.0" sz="2200" b="1" i="0" u="none" strike="noStrike" mc:Ignorable="hp" hp:hslEmbossed="0">
              <a:solidFill>
                <a:srgbClr val="000000"/>
              </a:solidFill>
              <a:latin typeface="굴림체"/>
              <a:ea typeface="굴림체"/>
            </a:endParaRPr>
          </a:p>
          <a:p>
            <a:pPr marL="533400" indent="-228600"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xmlns:mc="http://schemas.openxmlformats.org/markup-compatibility/2006" xmlns:hp="http://schemas.haansoft.com/office/presentation/8.0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※ 명시성</a:t>
            </a:r>
            <a:r>
              <a:rPr xmlns:mc="http://schemas.openxmlformats.org/markup-compatibility/2006" xmlns:hp="http://schemas.haansoft.com/office/presentation/8.0" lang="EN-US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: </a:t>
            </a:r>
            <a:r>
              <a:rPr xmlns:mc="http://schemas.openxmlformats.org/markup-compatibility/2006" xmlns:hp="http://schemas.haansoft.com/office/presentation/8.0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두색을 대비시켰을 때 멀리서도 잘보이는 성질</a:t>
            </a:r>
            <a:r>
              <a:rPr xmlns:mc="http://schemas.openxmlformats.org/markup-compatibility/2006" xmlns:hp="http://schemas.haansoft.com/office/presentation/8.0" lang="EN-US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(</a:t>
            </a:r>
            <a:r>
              <a:rPr xmlns:mc="http://schemas.openxmlformats.org/markup-compatibility/2006" xmlns:hp="http://schemas.haansoft.com/office/presentation/8.0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노랑과 검정</a:t>
            </a:r>
            <a:r>
              <a:rPr xmlns:mc="http://schemas.openxmlformats.org/markup-compatibility/2006" xmlns:hp="http://schemas.haansoft.com/office/presentation/8.0" lang="EN-US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)</a:t>
            </a:r>
            <a:endParaRPr xmlns:mc="http://schemas.openxmlformats.org/markup-compatibility/2006" xmlns:hp="http://schemas.haansoft.com/office/presentation/8.0" sz="2200" b="1" i="0" u="none" strike="noStrike" mc:Ignorable="hp" hp:hslEmbossed="0">
              <a:solidFill>
                <a:srgbClr val="000000"/>
              </a:solidFill>
              <a:latin typeface="굴림체"/>
              <a:ea typeface="굴림체"/>
            </a:endParaRPr>
          </a:p>
          <a:p>
            <a:pPr marL="533400" indent="-228600"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xmlns:mc="http://schemas.openxmlformats.org/markup-compatibility/2006" xmlns:hp="http://schemas.haansoft.com/office/presentation/8.0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주목성</a:t>
            </a:r>
            <a:r>
              <a:rPr xmlns:mc="http://schemas.openxmlformats.org/markup-compatibility/2006" xmlns:hp="http://schemas.haansoft.com/office/presentation/8.0" lang="EN-US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: </a:t>
            </a:r>
            <a:r>
              <a:rPr xmlns:mc="http://schemas.openxmlformats.org/markup-compatibility/2006" xmlns:hp="http://schemas.haansoft.com/office/presentation/8.0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사람의 시선을 강하게 끄는 성질</a:t>
            </a:r>
            <a:r>
              <a:rPr xmlns:mc="http://schemas.openxmlformats.org/markup-compatibility/2006" xmlns:hp="http://schemas.haansoft.com/office/presentation/8.0" lang="EN-US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(</a:t>
            </a:r>
            <a:r>
              <a:rPr xmlns:mc="http://schemas.openxmlformats.org/markup-compatibility/2006" xmlns:hp="http://schemas.haansoft.com/office/presentation/8.0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빨강</a:t>
            </a:r>
            <a:r>
              <a:rPr xmlns:mc="http://schemas.openxmlformats.org/markup-compatibility/2006" xmlns:hp="http://schemas.haansoft.com/office/presentation/8.0" lang="EN-US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)</a:t>
            </a:r>
            <a:endParaRPr xmlns:mc="http://schemas.openxmlformats.org/markup-compatibility/2006" xmlns:hp="http://schemas.haansoft.com/office/presentation/8.0" lang="EN-US" sz="2200" b="1" i="0" u="none" strike="noStrike" mc:Ignorable="hp" hp:hslEmbossed="0">
              <a:solidFill>
                <a:srgbClr val="000000"/>
              </a:solidFill>
              <a:latin typeface="굴림체"/>
              <a:ea typeface="굴림체"/>
            </a:endParaRPr>
          </a:p>
          <a:p>
            <a:pPr marL="1854200" indent="-889000"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2200" b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3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43608" y="1412776"/>
            <a:ext cx="7848871" cy="5112568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en-US" altLang="ko-KR"/>
              <a:t>  </a:t>
            </a:r>
            <a:endParaRPr lang="en-US" altLang="ko-KR"/>
          </a:p>
          <a:p>
            <a:pPr lvl="0">
              <a:defRPr/>
            </a:pPr>
            <a:endParaRPr lang="en-US" altLang="ko-KR"/>
          </a:p>
        </p:txBody>
      </p:sp>
      <p:sp>
        <p:nvSpPr>
          <p:cNvPr id="5" name="직사각형 4"/>
          <p:cNvSpPr/>
          <p:nvPr/>
        </p:nvSpPr>
        <p:spPr>
          <a:xfrm>
            <a:off x="971600" y="945243"/>
            <a:ext cx="7920880" cy="6816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60000"/>
              </a:lnSpc>
              <a:defRPr/>
            </a:pPr>
            <a:endParaRPr lang="en-US" altLang="ko-KR" sz="2400" b="1" kern="0">
              <a:solidFill>
                <a:srgbClr val="000000"/>
              </a:solidFill>
              <a:latin typeface="굴림체"/>
            </a:endParaRPr>
          </a:p>
        </p:txBody>
      </p:sp>
      <p:sp>
        <p:nvSpPr>
          <p:cNvPr id="6" name=""/>
          <p:cNvSpPr txBox="1"/>
          <p:nvPr/>
        </p:nvSpPr>
        <p:spPr>
          <a:xfrm>
            <a:off x="1331640" y="1612875"/>
            <a:ext cx="7560841" cy="680745"/>
          </a:xfrm>
          <a:prstGeom prst="rect">
            <a:avLst/>
          </a:prstGeom>
        </p:spPr>
        <p:txBody>
          <a:bodyPr wrap="square">
            <a:spAutoFit/>
          </a:bodyPr>
          <a:p>
            <a:pPr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xmlns:mc="http://schemas.openxmlformats.org/markup-compatibility/2006" xmlns:hp="http://schemas.haansoft.com/office/presentation/8.0" lang="EN-US" sz="2400" b="1" i="0" u="none" strike="noStrike" mc:Ignorable="hp" hp:hslEmbossed="0">
              <a:solidFill>
                <a:srgbClr val="000000"/>
              </a:solidFill>
              <a:latin typeface="굴림체"/>
              <a:ea typeface="굴림체"/>
            </a:endParaRPr>
          </a:p>
        </p:txBody>
      </p:sp>
      <p:sp>
        <p:nvSpPr>
          <p:cNvPr id="7" name=""/>
          <p:cNvSpPr txBox="1"/>
          <p:nvPr/>
        </p:nvSpPr>
        <p:spPr>
          <a:xfrm>
            <a:off x="827584" y="1322616"/>
            <a:ext cx="7992890" cy="4914696"/>
          </a:xfrm>
          <a:prstGeom prst="rect">
            <a:avLst/>
          </a:prstGeom>
        </p:spPr>
        <p:txBody>
          <a:bodyPr wrap="square">
            <a:spAutoFit/>
          </a:bodyPr>
          <a:p>
            <a:pPr marL="63500"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xmlns:mc="http://schemas.openxmlformats.org/markup-compatibility/2006" xmlns:hp="http://schemas.haansoft.com/office/presentation/8.0" lang="EN-US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2. </a:t>
            </a:r>
            <a:r>
              <a:rPr xmlns:mc="http://schemas.openxmlformats.org/markup-compatibility/2006" xmlns:hp="http://schemas.haansoft.com/office/presentation/8.0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색의 혼합</a:t>
            </a:r>
            <a:endParaRPr xmlns:mc="http://schemas.openxmlformats.org/markup-compatibility/2006" xmlns:hp="http://schemas.haansoft.com/office/presentation/8.0" sz="2200" b="1" i="0" u="none" strike="noStrike" mc:Ignorable="hp" hp:hslEmbossed="0">
              <a:solidFill>
                <a:srgbClr val="000000"/>
              </a:solidFill>
              <a:latin typeface="굴림체"/>
              <a:ea typeface="굴림체"/>
            </a:endParaRPr>
          </a:p>
          <a:p>
            <a:pPr marL="508000" indent="-215900"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xmlns:mc="http://schemas.openxmlformats.org/markup-compatibility/2006" xmlns:hp="http://schemas.haansoft.com/office/presentation/8.0" lang="EN-US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1) </a:t>
            </a:r>
            <a:r>
              <a:rPr xmlns:mc="http://schemas.openxmlformats.org/markup-compatibility/2006" xmlns:hp="http://schemas.haansoft.com/office/presentation/8.0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빛의 혼합</a:t>
            </a:r>
            <a:r>
              <a:rPr xmlns:mc="http://schemas.openxmlformats.org/markup-compatibility/2006" xmlns:hp="http://schemas.haansoft.com/office/presentation/8.0" lang="EN-US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: </a:t>
            </a:r>
            <a:r>
              <a:rPr xmlns:mc="http://schemas.openxmlformats.org/markup-compatibility/2006" xmlns:hp="http://schemas.haansoft.com/office/presentation/8.0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무대의 조명이나 색유리를 통한 빛들로 혼합하는 색수가 많을수록 명도가 높아진다</a:t>
            </a:r>
            <a:r>
              <a:rPr xmlns:mc="http://schemas.openxmlformats.org/markup-compatibility/2006" xmlns:hp="http://schemas.haansoft.com/office/presentation/8.0" lang="EN-US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. </a:t>
            </a:r>
            <a:r>
              <a:rPr xmlns:mc="http://schemas.openxmlformats.org/markup-compatibility/2006" xmlns:hp="http://schemas.haansoft.com/office/presentation/8.0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이와 같은 혼합을 가산혼합이라고 하며</a:t>
            </a:r>
            <a:r>
              <a:rPr xmlns:mc="http://schemas.openxmlformats.org/markup-compatibility/2006" xmlns:hp="http://schemas.haansoft.com/office/presentation/8.0" lang="EN-US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, </a:t>
            </a:r>
            <a:r>
              <a:rPr xmlns:mc="http://schemas.openxmlformats.org/markup-compatibility/2006" xmlns:hp="http://schemas.haansoft.com/office/presentation/8.0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빛의 </a:t>
            </a:r>
            <a:r>
              <a:rPr xmlns:mc="http://schemas.openxmlformats.org/markup-compatibility/2006" xmlns:hp="http://schemas.haansoft.com/office/presentation/8.0" lang="EN-US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3</a:t>
            </a:r>
            <a:r>
              <a:rPr xmlns:mc="http://schemas.openxmlformats.org/markup-compatibility/2006" xmlns:hp="http://schemas.haansoft.com/office/presentation/8.0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원색은 빨강</a:t>
            </a:r>
            <a:r>
              <a:rPr xmlns:mc="http://schemas.openxmlformats.org/markup-compatibility/2006" xmlns:hp="http://schemas.haansoft.com/office/presentation/8.0" lang="EN-US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, </a:t>
            </a:r>
            <a:r>
              <a:rPr xmlns:mc="http://schemas.openxmlformats.org/markup-compatibility/2006" xmlns:hp="http://schemas.haansoft.com/office/presentation/8.0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녹색</a:t>
            </a:r>
            <a:r>
              <a:rPr xmlns:mc="http://schemas.openxmlformats.org/markup-compatibility/2006" xmlns:hp="http://schemas.haansoft.com/office/presentation/8.0" lang="EN-US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, </a:t>
            </a:r>
            <a:r>
              <a:rPr xmlns:mc="http://schemas.openxmlformats.org/markup-compatibility/2006" xmlns:hp="http://schemas.haansoft.com/office/presentation/8.0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파랑</a:t>
            </a:r>
            <a:r>
              <a:rPr xmlns:mc="http://schemas.openxmlformats.org/markup-compatibility/2006" xmlns:hp="http://schemas.haansoft.com/office/presentation/8.0" lang="EN-US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(RGB)</a:t>
            </a:r>
            <a:r>
              <a:rPr xmlns:mc="http://schemas.openxmlformats.org/markup-compatibility/2006" xmlns:hp="http://schemas.haansoft.com/office/presentation/8.0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이다</a:t>
            </a:r>
            <a:r>
              <a:rPr xmlns:mc="http://schemas.openxmlformats.org/markup-compatibility/2006" xmlns:hp="http://schemas.haansoft.com/office/presentation/8.0" lang="EN-US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.</a:t>
            </a:r>
            <a:endParaRPr xmlns:mc="http://schemas.openxmlformats.org/markup-compatibility/2006" xmlns:hp="http://schemas.haansoft.com/office/presentation/8.0" lang="EN-US" sz="2200" b="1" i="0" u="none" strike="noStrike" mc:Ignorable="hp" hp:hslEmbossed="0">
              <a:solidFill>
                <a:srgbClr val="000000"/>
              </a:solidFill>
              <a:latin typeface="굴림체"/>
              <a:ea typeface="굴림체"/>
            </a:endParaRPr>
          </a:p>
          <a:p>
            <a:pPr marL="457200" indent="-190500"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xmlns:mc="http://schemas.openxmlformats.org/markup-compatibility/2006" xmlns:hp="http://schemas.haansoft.com/office/presentation/8.0" lang="EN-US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2) </a:t>
            </a:r>
            <a:r>
              <a:rPr xmlns:mc="http://schemas.openxmlformats.org/markup-compatibility/2006" xmlns:hp="http://schemas.haansoft.com/office/presentation/8.0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물감의 혼합</a:t>
            </a:r>
            <a:r>
              <a:rPr xmlns:mc="http://schemas.openxmlformats.org/markup-compatibility/2006" xmlns:hp="http://schemas.haansoft.com/office/presentation/8.0" lang="EN-US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: </a:t>
            </a:r>
            <a:r>
              <a:rPr xmlns:mc="http://schemas.openxmlformats.org/markup-compatibility/2006" xmlns:hp="http://schemas.haansoft.com/office/presentation/8.0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그림 물감이나 인쇄</a:t>
            </a:r>
            <a:r>
              <a:rPr xmlns:mc="http://schemas.openxmlformats.org/markup-compatibility/2006" xmlns:hp="http://schemas.haansoft.com/office/presentation/8.0" lang="EN-US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, </a:t>
            </a:r>
            <a:r>
              <a:rPr xmlns:mc="http://schemas.openxmlformats.org/markup-compatibility/2006" xmlns:hp="http://schemas.haansoft.com/office/presentation/8.0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잉크</a:t>
            </a:r>
            <a:r>
              <a:rPr xmlns:mc="http://schemas.openxmlformats.org/markup-compatibility/2006" xmlns:hp="http://schemas.haansoft.com/office/presentation/8.0" lang="EN-US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, </a:t>
            </a:r>
            <a:r>
              <a:rPr xmlns:mc="http://schemas.openxmlformats.org/markup-compatibility/2006" xmlns:hp="http://schemas.haansoft.com/office/presentation/8.0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염료 등의 혼합으로 혼합하는 색 수가 많을수록 명도</a:t>
            </a:r>
            <a:r>
              <a:rPr xmlns:mc="http://schemas.openxmlformats.org/markup-compatibility/2006" xmlns:hp="http://schemas.haansoft.com/office/presentation/8.0" lang="EN-US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, </a:t>
            </a:r>
            <a:r>
              <a:rPr xmlns:mc="http://schemas.openxmlformats.org/markup-compatibility/2006" xmlns:hp="http://schemas.haansoft.com/office/presentation/8.0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채도가 낮아진다</a:t>
            </a:r>
            <a:r>
              <a:rPr xmlns:mc="http://schemas.openxmlformats.org/markup-compatibility/2006" xmlns:hp="http://schemas.haansoft.com/office/presentation/8.0" lang="EN-US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. </a:t>
            </a:r>
            <a:r>
              <a:rPr xmlns:mc="http://schemas.openxmlformats.org/markup-compatibility/2006" xmlns:hp="http://schemas.haansoft.com/office/presentation/8.0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감산혼합이라 한다</a:t>
            </a:r>
            <a:r>
              <a:rPr xmlns:mc="http://schemas.openxmlformats.org/markup-compatibility/2006" xmlns:hp="http://schemas.haansoft.com/office/presentation/8.0" lang="EN-US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. </a:t>
            </a:r>
            <a:r>
              <a:rPr xmlns:mc="http://schemas.openxmlformats.org/markup-compatibility/2006" xmlns:hp="http://schemas.haansoft.com/office/presentation/8.0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물감의 삼원색은 빨강</a:t>
            </a:r>
            <a:r>
              <a:rPr xmlns:mc="http://schemas.openxmlformats.org/markup-compatibility/2006" xmlns:hp="http://schemas.haansoft.com/office/presentation/8.0" lang="EN-US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, </a:t>
            </a:r>
            <a:r>
              <a:rPr xmlns:mc="http://schemas.openxmlformats.org/markup-compatibility/2006" xmlns:hp="http://schemas.haansoft.com/office/presentation/8.0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노랑</a:t>
            </a:r>
            <a:r>
              <a:rPr xmlns:mc="http://schemas.openxmlformats.org/markup-compatibility/2006" xmlns:hp="http://schemas.haansoft.com/office/presentation/8.0" lang="EN-US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, </a:t>
            </a:r>
            <a:r>
              <a:rPr xmlns:mc="http://schemas.openxmlformats.org/markup-compatibility/2006" xmlns:hp="http://schemas.haansoft.com/office/presentation/8.0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파랑</a:t>
            </a:r>
            <a:r>
              <a:rPr xmlns:mc="http://schemas.openxmlformats.org/markup-compatibility/2006" xmlns:hp="http://schemas.haansoft.com/office/presentation/8.0" lang="EN-US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(CMYK)</a:t>
            </a:r>
            <a:r>
              <a:rPr xmlns:mc="http://schemas.openxmlformats.org/markup-compatibility/2006" xmlns:hp="http://schemas.haansoft.com/office/presentation/8.0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이다</a:t>
            </a:r>
            <a:r>
              <a:rPr xmlns:mc="http://schemas.openxmlformats.org/markup-compatibility/2006" xmlns:hp="http://schemas.haansoft.com/office/presentation/8.0" lang="EN-US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.</a:t>
            </a:r>
            <a:endParaRPr lang="ko-KR" altLang="en-US" sz="2200" b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4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43608" y="1412776"/>
            <a:ext cx="7848871" cy="5112568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en-US" altLang="ko-KR"/>
              <a:t>  </a:t>
            </a:r>
            <a:endParaRPr lang="en-US" altLang="ko-KR"/>
          </a:p>
          <a:p>
            <a:pPr lvl="0">
              <a:defRPr/>
            </a:pPr>
            <a:endParaRPr lang="en-US" altLang="ko-KR"/>
          </a:p>
        </p:txBody>
      </p:sp>
      <p:sp>
        <p:nvSpPr>
          <p:cNvPr id="5" name="직사각형 4"/>
          <p:cNvSpPr/>
          <p:nvPr/>
        </p:nvSpPr>
        <p:spPr>
          <a:xfrm>
            <a:off x="971600" y="945243"/>
            <a:ext cx="7920880" cy="6816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60000"/>
              </a:lnSpc>
              <a:defRPr/>
            </a:pPr>
            <a:endParaRPr lang="en-US" altLang="ko-KR" sz="2400" b="1" kern="0">
              <a:solidFill>
                <a:srgbClr val="000000"/>
              </a:solidFill>
              <a:latin typeface="굴림체"/>
            </a:endParaRPr>
          </a:p>
        </p:txBody>
      </p:sp>
      <p:sp>
        <p:nvSpPr>
          <p:cNvPr id="6" name=""/>
          <p:cNvSpPr txBox="1"/>
          <p:nvPr/>
        </p:nvSpPr>
        <p:spPr>
          <a:xfrm>
            <a:off x="1331640" y="1556792"/>
            <a:ext cx="7560840" cy="1555978"/>
          </a:xfrm>
          <a:prstGeom prst="rect">
            <a:avLst/>
          </a:prstGeom>
        </p:spPr>
        <p:txBody>
          <a:bodyPr wrap="square">
            <a:spAutoFit/>
          </a:bodyPr>
          <a:p>
            <a:pPr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xmlns:mc="http://schemas.openxmlformats.org/markup-compatibility/2006" xmlns:hp="http://schemas.haansoft.com/office/presentation/8.0" sz="3600" b="1" i="0" u="none" strike="noStrike" mc:Ignorable="hp" hp:hslEmbossed="0">
              <a:solidFill>
                <a:srgbClr val="000000"/>
              </a:solidFill>
              <a:latin typeface="굴림체"/>
              <a:ea typeface="굴림체"/>
            </a:endParaRPr>
          </a:p>
          <a:p>
            <a:pPr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2400" b="1"/>
          </a:p>
        </p:txBody>
      </p:sp>
      <p:sp>
        <p:nvSpPr>
          <p:cNvPr id="7" name=""/>
          <p:cNvSpPr txBox="1"/>
          <p:nvPr/>
        </p:nvSpPr>
        <p:spPr>
          <a:xfrm>
            <a:off x="899591" y="1412776"/>
            <a:ext cx="7992888" cy="4824194"/>
          </a:xfrm>
          <a:prstGeom prst="rect">
            <a:avLst/>
          </a:prstGeom>
        </p:spPr>
        <p:txBody>
          <a:bodyPr wrap="square">
            <a:spAutoFit/>
          </a:bodyPr>
          <a:p>
            <a:pPr marL="482600" indent="-203200"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xmlns:mc="http://schemas.openxmlformats.org/markup-compatibility/2006" xmlns:hp="http://schemas.haansoft.com/office/presentation/8.0" lang="EN-US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3) </a:t>
            </a:r>
            <a:r>
              <a:rPr xmlns:mc="http://schemas.openxmlformats.org/markup-compatibility/2006" xmlns:hp="http://schemas.haansoft.com/office/presentation/8.0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중간혼합</a:t>
            </a:r>
            <a:r>
              <a:rPr xmlns:mc="http://schemas.openxmlformats.org/markup-compatibility/2006" xmlns:hp="http://schemas.haansoft.com/office/presentation/8.0" lang="EN-US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: </a:t>
            </a:r>
            <a:r>
              <a:rPr xmlns:mc="http://schemas.openxmlformats.org/markup-compatibility/2006" xmlns:hp="http://schemas.haansoft.com/office/presentation/8.0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둘 이상의 색을 혼합하였을 때 두 색의 평균 명도가 되는 경우를 말한다</a:t>
            </a:r>
            <a:r>
              <a:rPr xmlns:mc="http://schemas.openxmlformats.org/markup-compatibility/2006" xmlns:hp="http://schemas.haansoft.com/office/presentation/8.0" lang="EN-US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. </a:t>
            </a:r>
            <a:r>
              <a:rPr xmlns:mc="http://schemas.openxmlformats.org/markup-compatibility/2006" xmlns:hp="http://schemas.haansoft.com/office/presentation/8.0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혼합하는 색이 많아져도 같은 결과가 된다</a:t>
            </a:r>
            <a:r>
              <a:rPr xmlns:mc="http://schemas.openxmlformats.org/markup-compatibility/2006" xmlns:hp="http://schemas.haansoft.com/office/presentation/8.0" lang="EN-US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.</a:t>
            </a:r>
            <a:endParaRPr xmlns:mc="http://schemas.openxmlformats.org/markup-compatibility/2006" xmlns:hp="http://schemas.haansoft.com/office/presentation/8.0" lang="EN-US" sz="2200" b="1" i="0" u="none" strike="noStrike" mc:Ignorable="hp" hp:hslEmbossed="0">
              <a:solidFill>
                <a:srgbClr val="000000"/>
              </a:solidFill>
              <a:latin typeface="굴림체"/>
              <a:ea typeface="굴림체"/>
            </a:endParaRPr>
          </a:p>
          <a:p>
            <a:pPr marL="901700" indent="-419100"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xmlns:mc="http://schemas.openxmlformats.org/markup-compatibility/2006" xmlns:hp="http://schemas.haansoft.com/office/presentation/8.0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① 회전혼합</a:t>
            </a:r>
            <a:r>
              <a:rPr xmlns:mc="http://schemas.openxmlformats.org/markup-compatibility/2006" xmlns:hp="http://schemas.haansoft.com/office/presentation/8.0" lang="EN-US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: </a:t>
            </a:r>
            <a:r>
              <a:rPr xmlns:mc="http://schemas.openxmlformats.org/markup-compatibility/2006" xmlns:hp="http://schemas.haansoft.com/office/presentation/8.0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둘 이상의 색을 칠한 색 팽이</a:t>
            </a:r>
            <a:r>
              <a:rPr xmlns:mc="http://schemas.openxmlformats.org/markup-compatibility/2006" xmlns:hp="http://schemas.haansoft.com/office/presentation/8.0" lang="EN-US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, </a:t>
            </a:r>
            <a:r>
              <a:rPr xmlns:mc="http://schemas.openxmlformats.org/markup-compatibility/2006" xmlns:hp="http://schemas.haansoft.com/office/presentation/8.0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회전판 등을 회전시키면 색이 혼합되어 평균명도가 된다</a:t>
            </a:r>
            <a:r>
              <a:rPr xmlns:mc="http://schemas.openxmlformats.org/markup-compatibility/2006" xmlns:hp="http://schemas.haansoft.com/office/presentation/8.0" lang="EN-US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.</a:t>
            </a:r>
            <a:endParaRPr xmlns:mc="http://schemas.openxmlformats.org/markup-compatibility/2006" xmlns:hp="http://schemas.haansoft.com/office/presentation/8.0" lang="EN-US" sz="2200" b="1" i="0" u="none" strike="noStrike" mc:Ignorable="hp" hp:hslEmbossed="0">
              <a:solidFill>
                <a:srgbClr val="000000"/>
              </a:solidFill>
              <a:latin typeface="굴림체"/>
              <a:ea typeface="굴림체"/>
            </a:endParaRPr>
          </a:p>
          <a:p>
            <a:pPr marL="914400" indent="-419100"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xmlns:mc="http://schemas.openxmlformats.org/markup-compatibility/2006" xmlns:hp="http://schemas.haansoft.com/office/presentation/8.0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② 병치혼합</a:t>
            </a:r>
            <a:r>
              <a:rPr xmlns:mc="http://schemas.openxmlformats.org/markup-compatibility/2006" xmlns:hp="http://schemas.haansoft.com/office/presentation/8.0" lang="EN-US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: </a:t>
            </a:r>
            <a:r>
              <a:rPr xmlns:mc="http://schemas.openxmlformats.org/markup-compatibility/2006" xmlns:hp="http://schemas.haansoft.com/office/presentation/8.0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서로 다른 색상을 가까이 두었을 때 멀리서 보면 혼합되어 보이게 하는 것으로서 직물</a:t>
            </a:r>
            <a:r>
              <a:rPr xmlns:mc="http://schemas.openxmlformats.org/markup-compatibility/2006" xmlns:hp="http://schemas.haansoft.com/office/presentation/8.0" lang="EN-US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, </a:t>
            </a:r>
            <a:r>
              <a:rPr xmlns:mc="http://schemas.openxmlformats.org/markup-compatibility/2006" xmlns:hp="http://schemas.haansoft.com/office/presentation/8.0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모자이크</a:t>
            </a:r>
            <a:r>
              <a:rPr xmlns:mc="http://schemas.openxmlformats.org/markup-compatibility/2006" xmlns:hp="http://schemas.haansoft.com/office/presentation/8.0" lang="EN-US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, </a:t>
            </a:r>
            <a:r>
              <a:rPr xmlns:mc="http://schemas.openxmlformats.org/markup-compatibility/2006" xmlns:hp="http://schemas.haansoft.com/office/presentation/8.0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신인상파 작가들의 점묘화가 이에 속한다</a:t>
            </a:r>
            <a:r>
              <a:rPr xmlns:mc="http://schemas.openxmlformats.org/markup-compatibility/2006" xmlns:hp="http://schemas.haansoft.com/office/presentation/8.0" lang="EN-US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.</a:t>
            </a:r>
            <a:endParaRPr xmlns:mc="http://schemas.openxmlformats.org/markup-compatibility/2006" xmlns:hp="http://schemas.haansoft.com/office/presentation/8.0" lang="EN-US" b="0" i="0" u="none" strike="noStrike" mc:Ignorable="hp" hp:hslEmbossed="0">
              <a:solidFill>
                <a:srgbClr val="000000"/>
              </a:solidFill>
              <a:latin typeface="굴림체"/>
              <a:ea typeface="굴림체"/>
            </a:endParaRPr>
          </a:p>
          <a:p>
            <a:pPr marL="914400" indent="-419100"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5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43608" y="1412776"/>
            <a:ext cx="7848871" cy="5112568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en-US" altLang="ko-KR"/>
              <a:t>  </a:t>
            </a:r>
            <a:endParaRPr lang="en-US" altLang="ko-KR"/>
          </a:p>
          <a:p>
            <a:pPr lvl="0">
              <a:defRPr/>
            </a:pPr>
            <a:endParaRPr lang="en-US" altLang="ko-KR"/>
          </a:p>
        </p:txBody>
      </p:sp>
      <p:sp>
        <p:nvSpPr>
          <p:cNvPr id="5" name="직사각형 4"/>
          <p:cNvSpPr/>
          <p:nvPr/>
        </p:nvSpPr>
        <p:spPr>
          <a:xfrm>
            <a:off x="971600" y="945243"/>
            <a:ext cx="7920880" cy="6816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60000"/>
              </a:lnSpc>
              <a:defRPr/>
            </a:pPr>
            <a:endParaRPr lang="en-US" altLang="ko-KR" sz="2400" b="1" kern="0">
              <a:solidFill>
                <a:srgbClr val="000000"/>
              </a:solidFill>
              <a:latin typeface="굴림체"/>
            </a:endParaRPr>
          </a:p>
        </p:txBody>
      </p:sp>
      <p:sp>
        <p:nvSpPr>
          <p:cNvPr id="6" name=""/>
          <p:cNvSpPr txBox="1"/>
          <p:nvPr/>
        </p:nvSpPr>
        <p:spPr>
          <a:xfrm>
            <a:off x="1331640" y="1556792"/>
            <a:ext cx="7560840" cy="1555978"/>
          </a:xfrm>
          <a:prstGeom prst="rect">
            <a:avLst/>
          </a:prstGeom>
        </p:spPr>
        <p:txBody>
          <a:bodyPr wrap="square">
            <a:spAutoFit/>
          </a:bodyPr>
          <a:p>
            <a:pPr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xmlns:mc="http://schemas.openxmlformats.org/markup-compatibility/2006" xmlns:hp="http://schemas.haansoft.com/office/presentation/8.0" sz="3600" b="1" i="0" u="none" strike="noStrike" mc:Ignorable="hp" hp:hslEmbossed="0">
              <a:solidFill>
                <a:srgbClr val="000000"/>
              </a:solidFill>
              <a:latin typeface="굴림체"/>
              <a:ea typeface="굴림체"/>
            </a:endParaRPr>
          </a:p>
          <a:p>
            <a:pPr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2400" b="1"/>
          </a:p>
        </p:txBody>
      </p:sp>
      <p:sp>
        <p:nvSpPr>
          <p:cNvPr id="7" name=""/>
          <p:cNvSpPr txBox="1"/>
          <p:nvPr/>
        </p:nvSpPr>
        <p:spPr>
          <a:xfrm>
            <a:off x="899592" y="970597"/>
            <a:ext cx="7992888" cy="4380548"/>
          </a:xfrm>
          <a:prstGeom prst="rect">
            <a:avLst/>
          </a:prstGeom>
        </p:spPr>
        <p:txBody>
          <a:bodyPr wrap="square">
            <a:spAutoFit/>
          </a:bodyPr>
          <a:p>
            <a:pPr marL="63500"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xmlns:mc="http://schemas.openxmlformats.org/markup-compatibility/2006" xmlns:hp="http://schemas.haansoft.com/office/presentation/8.0" lang="EN-US" sz="2200" b="1" i="0" u="none" strike="noStrike" mc:Ignorable="hp" hp:hslEmbossed="0">
                <a:latin typeface="굴림체"/>
                <a:ea typeface="굴림체"/>
              </a:rPr>
              <a:t>3. </a:t>
            </a:r>
            <a:r>
              <a:rPr xmlns:mc="http://schemas.openxmlformats.org/markup-compatibility/2006" xmlns:hp="http://schemas.haansoft.com/office/presentation/8.0" sz="2200" b="1" i="0" u="none" strike="noStrike" mc:Ignorable="hp" hp:hslEmbossed="0">
                <a:latin typeface="굴림체"/>
                <a:ea typeface="굴림체"/>
              </a:rPr>
              <a:t>색의 대비</a:t>
            </a:r>
            <a:endParaRPr xmlns:mc="http://schemas.openxmlformats.org/markup-compatibility/2006" xmlns:hp="http://schemas.haansoft.com/office/presentation/8.0" sz="2200" b="1" i="0" u="none" strike="noStrike" mc:Ignorable="hp" hp:hslEmbossed="0">
              <a:solidFill>
                <a:srgbClr val="000000"/>
              </a:solidFill>
              <a:latin typeface="굴림체"/>
              <a:ea typeface="굴림체"/>
            </a:endParaRPr>
          </a:p>
          <a:p>
            <a:pPr marL="63500"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xmlns:mc="http://schemas.openxmlformats.org/markup-compatibility/2006" xmlns:hp="http://schemas.haansoft.com/office/presentation/8.0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두 가지 이상의 색을 배색하였을 때 서로 영향을 주어 색의 속성이나 느낌이 달라져 보이는 현상</a:t>
            </a:r>
            <a:endParaRPr xmlns:mc="http://schemas.openxmlformats.org/markup-compatibility/2006" xmlns:hp="http://schemas.haansoft.com/office/presentation/8.0" lang="EN-US" sz="2200" b="1" i="0" u="none" strike="noStrike" mc:Ignorable="hp" hp:hslEmbossed="0">
              <a:solidFill>
                <a:srgbClr val="000000"/>
              </a:solidFill>
              <a:latin typeface="굴림체"/>
              <a:ea typeface="굴림체"/>
            </a:endParaRPr>
          </a:p>
          <a:p>
            <a:pPr marL="63500"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xmlns:mc="http://schemas.openxmlformats.org/markup-compatibility/2006" xmlns:hp="http://schemas.haansoft.com/office/presentation/8.0" lang="EN-US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(1) </a:t>
            </a:r>
            <a:r>
              <a:rPr xmlns:mc="http://schemas.openxmlformats.org/markup-compatibility/2006" xmlns:hp="http://schemas.haansoft.com/office/presentation/8.0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계속대비</a:t>
            </a:r>
            <a:r>
              <a:rPr xmlns:mc="http://schemas.openxmlformats.org/markup-compatibility/2006" xmlns:hp="http://schemas.haansoft.com/office/presentation/8.0" lang="EN-US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: </a:t>
            </a:r>
            <a:r>
              <a:rPr xmlns:mc="http://schemas.openxmlformats.org/markup-compatibility/2006" xmlns:hp="http://schemas.haansoft.com/office/presentation/8.0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어떤 색을 보고 난 후에 다른 색을 보면 앞에서 본색의 영향으로 다음에 보는 색이 다르게 보이는 현상</a:t>
            </a:r>
            <a:r>
              <a:rPr xmlns:mc="http://schemas.openxmlformats.org/markup-compatibility/2006" xmlns:hp="http://schemas.haansoft.com/office/presentation/8.0" lang="EN-US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(</a:t>
            </a:r>
            <a:r>
              <a:rPr xmlns:mc="http://schemas.openxmlformats.org/markup-compatibility/2006" xmlns:hp="http://schemas.haansoft.com/office/presentation/8.0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잔상현상</a:t>
            </a:r>
            <a:r>
              <a:rPr xmlns:mc="http://schemas.openxmlformats.org/markup-compatibility/2006" xmlns:hp="http://schemas.haansoft.com/office/presentation/8.0" lang="EN-US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)</a:t>
            </a:r>
            <a:endParaRPr xmlns:mc="http://schemas.openxmlformats.org/markup-compatibility/2006" xmlns:hp="http://schemas.haansoft.com/office/presentation/8.0" lang="EN-US" sz="2200" b="1" i="0" u="none" strike="noStrike" mc:Ignorable="hp" hp:hslEmbossed="0">
              <a:solidFill>
                <a:srgbClr val="000000"/>
              </a:solidFill>
              <a:latin typeface="굴림체"/>
              <a:ea typeface="굴림체"/>
            </a:endParaRPr>
          </a:p>
          <a:p>
            <a:pPr marL="63500"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xmlns:mc="http://schemas.openxmlformats.org/markup-compatibility/2006" xmlns:hp="http://schemas.haansoft.com/office/presentation/8.0" lang="EN-US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(2) </a:t>
            </a:r>
            <a:r>
              <a:rPr xmlns:mc="http://schemas.openxmlformats.org/markup-compatibility/2006" xmlns:hp="http://schemas.haansoft.com/office/presentation/8.0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동시대비 </a:t>
            </a:r>
            <a:r>
              <a:rPr xmlns:mc="http://schemas.openxmlformats.org/markup-compatibility/2006" xmlns:hp="http://schemas.haansoft.com/office/presentation/8.0" lang="EN-US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: </a:t>
            </a:r>
            <a:r>
              <a:rPr xmlns:mc="http://schemas.openxmlformats.org/markup-compatibility/2006" xmlns:hp="http://schemas.haansoft.com/office/presentation/8.0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두 색을 동시에 놓고 볼 때 일어나는 색의 대비현상</a:t>
            </a:r>
            <a:endParaRPr xmlns:mc="http://schemas.openxmlformats.org/markup-compatibility/2006" xmlns:hp="http://schemas.haansoft.com/office/presentation/8.0" sz="2200" b="1" i="0" u="none" strike="noStrike" mc:Ignorable="hp" hp:hslEmbossed="0">
              <a:solidFill>
                <a:srgbClr val="000000"/>
              </a:solidFill>
              <a:latin typeface="굴림체"/>
              <a:ea typeface="굴림체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6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43608" y="1412776"/>
            <a:ext cx="7848871" cy="5112568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en-US" altLang="ko-KR"/>
              <a:t>  </a:t>
            </a:r>
            <a:endParaRPr lang="en-US" altLang="ko-KR"/>
          </a:p>
          <a:p>
            <a:pPr lvl="0">
              <a:defRPr/>
            </a:pPr>
            <a:endParaRPr lang="en-US" altLang="ko-KR"/>
          </a:p>
        </p:txBody>
      </p:sp>
      <p:sp>
        <p:nvSpPr>
          <p:cNvPr id="5" name="직사각형 4"/>
          <p:cNvSpPr/>
          <p:nvPr/>
        </p:nvSpPr>
        <p:spPr>
          <a:xfrm>
            <a:off x="971600" y="945243"/>
            <a:ext cx="7920880" cy="6816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60000"/>
              </a:lnSpc>
              <a:defRPr/>
            </a:pPr>
            <a:endParaRPr lang="en-US" altLang="ko-KR" sz="2400" b="1" kern="0">
              <a:solidFill>
                <a:srgbClr val="000000"/>
              </a:solidFill>
              <a:latin typeface="굴림체"/>
            </a:endParaRPr>
          </a:p>
        </p:txBody>
      </p:sp>
      <p:sp>
        <p:nvSpPr>
          <p:cNvPr id="6" name=""/>
          <p:cNvSpPr txBox="1"/>
          <p:nvPr/>
        </p:nvSpPr>
        <p:spPr>
          <a:xfrm>
            <a:off x="827584" y="332656"/>
            <a:ext cx="7848872" cy="573764"/>
          </a:xfrm>
          <a:prstGeom prst="rect">
            <a:avLst/>
          </a:prstGeom>
        </p:spPr>
        <p:txBody>
          <a:bodyPr wrap="square">
            <a:spAutoFit/>
          </a:bodyPr>
          <a:p>
            <a:pPr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xmlns:mc="http://schemas.openxmlformats.org/markup-compatibility/2006" xmlns:hp="http://schemas.haansoft.com/office/presentation/8.0" lang="EN-US" sz="2000" b="1" i="0" u="none" strike="noStrike" mc:Ignorable="hp" hp:hslEmbossed="0">
              <a:solidFill>
                <a:srgbClr val="000000"/>
              </a:solidFill>
              <a:latin typeface="굴림체"/>
              <a:ea typeface="굴림체"/>
            </a:endParaRPr>
          </a:p>
        </p:txBody>
      </p:sp>
      <p:sp>
        <p:nvSpPr>
          <p:cNvPr id="7" name=""/>
          <p:cNvSpPr txBox="1"/>
          <p:nvPr/>
        </p:nvSpPr>
        <p:spPr>
          <a:xfrm>
            <a:off x="1079104" y="1268760"/>
            <a:ext cx="8064896" cy="4482434"/>
          </a:xfrm>
          <a:prstGeom prst="rect">
            <a:avLst/>
          </a:prstGeom>
        </p:spPr>
        <p:txBody>
          <a:bodyPr wrap="square">
            <a:spAutoFit/>
          </a:bodyPr>
          <a:p>
            <a:pPr marL="63500"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xmlns:mc="http://schemas.openxmlformats.org/markup-compatibility/2006" xmlns:hp="http://schemas.haansoft.com/office/presentation/8.0" sz="20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① 색상대비 </a:t>
            </a:r>
            <a:r>
              <a:rPr xmlns:mc="http://schemas.openxmlformats.org/markup-compatibility/2006" xmlns:hp="http://schemas.haansoft.com/office/presentation/8.0" lang="EN-US" sz="20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: </a:t>
            </a:r>
            <a:r>
              <a:rPr xmlns:mc="http://schemas.openxmlformats.org/markup-compatibility/2006" xmlns:hp="http://schemas.haansoft.com/office/presentation/8.0" sz="20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같은 색이라도 바탕색이 반대색 방향으로 기울어 색상차가 생긴다</a:t>
            </a:r>
            <a:r>
              <a:rPr xmlns:mc="http://schemas.openxmlformats.org/markup-compatibility/2006" xmlns:hp="http://schemas.haansoft.com/office/presentation/8.0" lang="EN-US" sz="20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.</a:t>
            </a:r>
            <a:endParaRPr xmlns:mc="http://schemas.openxmlformats.org/markup-compatibility/2006" xmlns:hp="http://schemas.haansoft.com/office/presentation/8.0" lang="EN-US" sz="2000" b="1" i="0" u="none" strike="noStrike" mc:Ignorable="hp" hp:hslEmbossed="0">
              <a:solidFill>
                <a:srgbClr val="000000"/>
              </a:solidFill>
              <a:latin typeface="굴림체"/>
              <a:ea typeface="굴림체"/>
            </a:endParaRPr>
          </a:p>
          <a:p>
            <a:pPr marL="63500"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xmlns:mc="http://schemas.openxmlformats.org/markup-compatibility/2006" xmlns:hp="http://schemas.haansoft.com/office/presentation/8.0" lang="EN-US" sz="20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(</a:t>
            </a:r>
            <a:r>
              <a:rPr xmlns:mc="http://schemas.openxmlformats.org/markup-compatibility/2006" xmlns:hp="http://schemas.haansoft.com/office/presentation/8.0" sz="20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파란색바탕의 보라색은 붉게</a:t>
            </a:r>
            <a:r>
              <a:rPr xmlns:mc="http://schemas.openxmlformats.org/markup-compatibility/2006" xmlns:hp="http://schemas.haansoft.com/office/presentation/8.0" lang="EN-US" sz="20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, </a:t>
            </a:r>
            <a:r>
              <a:rPr xmlns:mc="http://schemas.openxmlformats.org/markup-compatibility/2006" xmlns:hp="http://schemas.haansoft.com/office/presentation/8.0" sz="20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빨간색 바탕위의 보라색은 파랗게 보인다</a:t>
            </a:r>
            <a:r>
              <a:rPr xmlns:mc="http://schemas.openxmlformats.org/markup-compatibility/2006" xmlns:hp="http://schemas.haansoft.com/office/presentation/8.0" lang="EN-US" sz="20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.)</a:t>
            </a:r>
            <a:endParaRPr xmlns:mc="http://schemas.openxmlformats.org/markup-compatibility/2006" xmlns:hp="http://schemas.haansoft.com/office/presentation/8.0" sz="2000" b="1" i="0" u="none" strike="noStrike" mc:Ignorable="hp" hp:hslEmbossed="0">
              <a:solidFill>
                <a:srgbClr val="000000"/>
              </a:solidFill>
              <a:latin typeface="굴림체"/>
              <a:ea typeface="굴림체"/>
            </a:endParaRPr>
          </a:p>
          <a:p>
            <a:pPr marL="63500"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xmlns:mc="http://schemas.openxmlformats.org/markup-compatibility/2006" xmlns:hp="http://schemas.haansoft.com/office/presentation/8.0" sz="20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② 명도대비 </a:t>
            </a:r>
            <a:r>
              <a:rPr xmlns:mc="http://schemas.openxmlformats.org/markup-compatibility/2006" xmlns:hp="http://schemas.haansoft.com/office/presentation/8.0" lang="EN-US" sz="20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: </a:t>
            </a:r>
            <a:r>
              <a:rPr xmlns:mc="http://schemas.openxmlformats.org/markup-compatibility/2006" xmlns:hp="http://schemas.haansoft.com/office/presentation/8.0" sz="20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같은 색이라도 명도가 높은 쪽에 놓으면 낮게</a:t>
            </a:r>
            <a:r>
              <a:rPr xmlns:mc="http://schemas.openxmlformats.org/markup-compatibility/2006" xmlns:hp="http://schemas.haansoft.com/office/presentation/8.0" lang="EN-US" sz="20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, </a:t>
            </a:r>
            <a:r>
              <a:rPr xmlns:mc="http://schemas.openxmlformats.org/markup-compatibility/2006" xmlns:hp="http://schemas.haansoft.com/office/presentation/8.0" sz="20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낮은쪽에 놓으면 높게 보인다</a:t>
            </a:r>
            <a:r>
              <a:rPr xmlns:mc="http://schemas.openxmlformats.org/markup-compatibility/2006" xmlns:hp="http://schemas.haansoft.com/office/presentation/8.0" lang="EN-US" sz="20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.</a:t>
            </a:r>
            <a:endParaRPr xmlns:mc="http://schemas.openxmlformats.org/markup-compatibility/2006" xmlns:hp="http://schemas.haansoft.com/office/presentation/8.0" lang="EN-US" sz="2000" b="1" i="0" u="none" strike="noStrike" mc:Ignorable="hp" hp:hslEmbossed="0">
              <a:solidFill>
                <a:srgbClr val="000000"/>
              </a:solidFill>
              <a:latin typeface="굴림체"/>
              <a:ea typeface="굴림체"/>
            </a:endParaRPr>
          </a:p>
          <a:p>
            <a:pPr marL="63500"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xmlns:mc="http://schemas.openxmlformats.org/markup-compatibility/2006" xmlns:hp="http://schemas.haansoft.com/office/presentation/8.0" lang="EN-US" sz="20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(</a:t>
            </a:r>
            <a:r>
              <a:rPr xmlns:mc="http://schemas.openxmlformats.org/markup-compatibility/2006" xmlns:hp="http://schemas.haansoft.com/office/presentation/8.0" sz="20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검정색 바탕위의 회색은 밝게</a:t>
            </a:r>
            <a:r>
              <a:rPr xmlns:mc="http://schemas.openxmlformats.org/markup-compatibility/2006" xmlns:hp="http://schemas.haansoft.com/office/presentation/8.0" lang="EN-US" sz="20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, </a:t>
            </a:r>
            <a:r>
              <a:rPr xmlns:mc="http://schemas.openxmlformats.org/markup-compatibility/2006" xmlns:hp="http://schemas.haansoft.com/office/presentation/8.0" sz="20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흰색 바탕위의 회색은 어둡게 보인다</a:t>
            </a:r>
            <a:r>
              <a:rPr xmlns:mc="http://schemas.openxmlformats.org/markup-compatibility/2006" xmlns:hp="http://schemas.haansoft.com/office/presentation/8.0" lang="EN-US" sz="20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.)</a:t>
            </a:r>
            <a:endParaRPr xmlns:mc="http://schemas.openxmlformats.org/markup-compatibility/2006" xmlns:hp="http://schemas.haansoft.com/office/presentation/8.0" sz="2000" b="1" i="0" u="none" strike="noStrike" mc:Ignorable="hp" hp:hslEmbossed="0">
              <a:solidFill>
                <a:srgbClr val="000000"/>
              </a:solidFill>
              <a:latin typeface="굴림체"/>
              <a:ea typeface="굴림체"/>
            </a:endParaRPr>
          </a:p>
          <a:p>
            <a:pPr marL="63500"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xmlns:mc="http://schemas.openxmlformats.org/markup-compatibility/2006" xmlns:hp="http://schemas.haansoft.com/office/presentation/8.0" sz="2000" b="1" i="0" u="none" strike="noStrike" mc:Ignorable="hp" hp:hslEmbossed="0">
              <a:solidFill>
                <a:srgbClr val="000000"/>
              </a:solidFill>
              <a:latin typeface="굴림체"/>
              <a:ea typeface="굴림체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7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43608" y="1412776"/>
            <a:ext cx="7848871" cy="5112568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en-US" altLang="ko-KR"/>
              <a:t>  </a:t>
            </a:r>
            <a:endParaRPr lang="en-US" altLang="ko-KR"/>
          </a:p>
          <a:p>
            <a:pPr lvl="0">
              <a:defRPr/>
            </a:pPr>
            <a:endParaRPr lang="en-US" altLang="ko-KR"/>
          </a:p>
        </p:txBody>
      </p:sp>
      <p:sp>
        <p:nvSpPr>
          <p:cNvPr id="5" name="직사각형 4"/>
          <p:cNvSpPr/>
          <p:nvPr/>
        </p:nvSpPr>
        <p:spPr>
          <a:xfrm>
            <a:off x="971600" y="945243"/>
            <a:ext cx="7920880" cy="6816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60000"/>
              </a:lnSpc>
              <a:defRPr/>
            </a:pPr>
            <a:endParaRPr lang="en-US" altLang="ko-KR" sz="2400" b="1" kern="0">
              <a:solidFill>
                <a:srgbClr val="000000"/>
              </a:solidFill>
              <a:latin typeface="굴림체"/>
            </a:endParaRPr>
          </a:p>
        </p:txBody>
      </p:sp>
      <p:sp>
        <p:nvSpPr>
          <p:cNvPr id="6" name=""/>
          <p:cNvSpPr txBox="1"/>
          <p:nvPr/>
        </p:nvSpPr>
        <p:spPr>
          <a:xfrm>
            <a:off x="1115616" y="700681"/>
            <a:ext cx="7848872" cy="573764"/>
          </a:xfrm>
          <a:prstGeom prst="rect">
            <a:avLst/>
          </a:prstGeom>
        </p:spPr>
        <p:txBody>
          <a:bodyPr wrap="square">
            <a:spAutoFit/>
          </a:bodyPr>
          <a:p>
            <a:pPr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xmlns:mc="http://schemas.openxmlformats.org/markup-compatibility/2006" xmlns:hp="http://schemas.haansoft.com/office/presentation/8.0" lang="EN-US" sz="2000" b="1" i="0" u="none" strike="noStrike" mc:Ignorable="hp" hp:hslEmbossed="0">
              <a:solidFill>
                <a:srgbClr val="000000"/>
              </a:solidFill>
              <a:latin typeface="굴림체"/>
              <a:ea typeface="굴림체"/>
            </a:endParaRPr>
          </a:p>
        </p:txBody>
      </p:sp>
      <p:sp>
        <p:nvSpPr>
          <p:cNvPr id="7" name=""/>
          <p:cNvSpPr txBox="1"/>
          <p:nvPr/>
        </p:nvSpPr>
        <p:spPr>
          <a:xfrm>
            <a:off x="1043608" y="1237535"/>
            <a:ext cx="7920880" cy="4382930"/>
          </a:xfrm>
          <a:prstGeom prst="rect">
            <a:avLst/>
          </a:prstGeom>
        </p:spPr>
        <p:txBody>
          <a:bodyPr wrap="square">
            <a:spAutoFit/>
          </a:bodyPr>
          <a:p>
            <a:pPr marL="63500"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xmlns:mc="http://schemas.openxmlformats.org/markup-compatibility/2006" xmlns:hp="http://schemas.haansoft.com/office/presentation/8.0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③ 채도대비 </a:t>
            </a:r>
            <a:r>
              <a:rPr xmlns:mc="http://schemas.openxmlformats.org/markup-compatibility/2006" xmlns:hp="http://schemas.haansoft.com/office/presentation/8.0" lang="EN-US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: </a:t>
            </a:r>
            <a:r>
              <a:rPr xmlns:mc="http://schemas.openxmlformats.org/markup-compatibility/2006" xmlns:hp="http://schemas.haansoft.com/office/presentation/8.0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같은 색이라도 채도가 높은쪽에 놓으면 낮게</a:t>
            </a:r>
            <a:r>
              <a:rPr xmlns:mc="http://schemas.openxmlformats.org/markup-compatibility/2006" xmlns:hp="http://schemas.haansoft.com/office/presentation/8.0" lang="EN-US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, </a:t>
            </a:r>
            <a:r>
              <a:rPr xmlns:mc="http://schemas.openxmlformats.org/markup-compatibility/2006" xmlns:hp="http://schemas.haansoft.com/office/presentation/8.0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낮은쪽에 놓으면 높게 보인다</a:t>
            </a:r>
            <a:r>
              <a:rPr xmlns:mc="http://schemas.openxmlformats.org/markup-compatibility/2006" xmlns:hp="http://schemas.haansoft.com/office/presentation/8.0" lang="EN-US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.</a:t>
            </a:r>
            <a:endParaRPr xmlns:mc="http://schemas.openxmlformats.org/markup-compatibility/2006" xmlns:hp="http://schemas.haansoft.com/office/presentation/8.0" lang="EN-US" sz="2200" b="1" i="0" u="none" strike="noStrike" mc:Ignorable="hp" hp:hslEmbossed="0">
              <a:solidFill>
                <a:srgbClr val="000000"/>
              </a:solidFill>
              <a:latin typeface="굴림체"/>
              <a:ea typeface="굴림체"/>
            </a:endParaRPr>
          </a:p>
          <a:p>
            <a:pPr marL="63500"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xmlns:mc="http://schemas.openxmlformats.org/markup-compatibility/2006" xmlns:hp="http://schemas.haansoft.com/office/presentation/8.0" lang="EN-US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(</a:t>
            </a:r>
            <a:r>
              <a:rPr xmlns:mc="http://schemas.openxmlformats.org/markup-compatibility/2006" xmlns:hp="http://schemas.haansoft.com/office/presentation/8.0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노란색 바탕위의 주황색은 탁하게</a:t>
            </a:r>
            <a:r>
              <a:rPr xmlns:mc="http://schemas.openxmlformats.org/markup-compatibility/2006" xmlns:hp="http://schemas.haansoft.com/office/presentation/8.0" lang="EN-US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, </a:t>
            </a:r>
            <a:r>
              <a:rPr xmlns:mc="http://schemas.openxmlformats.org/markup-compatibility/2006" xmlns:hp="http://schemas.haansoft.com/office/presentation/8.0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회색 바탕위의 주황색은 맑게 보인다</a:t>
            </a:r>
            <a:r>
              <a:rPr xmlns:mc="http://schemas.openxmlformats.org/markup-compatibility/2006" xmlns:hp="http://schemas.haansoft.com/office/presentation/8.0" lang="EN-US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)</a:t>
            </a:r>
            <a:endParaRPr xmlns:mc="http://schemas.openxmlformats.org/markup-compatibility/2006" xmlns:hp="http://schemas.haansoft.com/office/presentation/8.0" sz="2200" b="1" i="0" u="none" strike="noStrike" mc:Ignorable="hp" hp:hslEmbossed="0">
              <a:latin typeface="굴림체"/>
              <a:ea typeface="굴림체"/>
            </a:endParaRPr>
          </a:p>
          <a:p>
            <a:pPr marL="63500"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xmlns:mc="http://schemas.openxmlformats.org/markup-compatibility/2006" xmlns:hp="http://schemas.haansoft.com/office/presentation/8.0" sz="2200" b="1" i="0" u="none" strike="noStrike" mc:Ignorable="hp" hp:hslEmbossed="0">
                <a:latin typeface="굴림체"/>
                <a:ea typeface="굴림체"/>
              </a:rPr>
              <a:t>④ 보색대비 </a:t>
            </a:r>
            <a:r>
              <a:rPr xmlns:mc="http://schemas.openxmlformats.org/markup-compatibility/2006" xmlns:hp="http://schemas.haansoft.com/office/presentation/8.0" lang="EN-US" sz="2200" b="1" i="0" u="none" strike="noStrike" mc:Ignorable="hp" hp:hslEmbossed="0">
                <a:latin typeface="굴림체"/>
                <a:ea typeface="굴림체"/>
              </a:rPr>
              <a:t>: </a:t>
            </a:r>
            <a:r>
              <a:rPr xmlns:mc="http://schemas.openxmlformats.org/markup-compatibility/2006" xmlns:hp="http://schemas.haansoft.com/office/presentation/8.0" sz="2200" b="1" i="0" u="none" strike="noStrike" mc:Ignorable="hp" hp:hslEmbossed="0">
                <a:latin typeface="굴림체"/>
                <a:ea typeface="굴림체"/>
              </a:rPr>
              <a:t>보색이란 색상환에서 서로 마주보고있는 색으로서 합하면 검정이 되는 색을 말한다</a:t>
            </a:r>
            <a:r>
              <a:rPr xmlns:mc="http://schemas.openxmlformats.org/markup-compatibility/2006" xmlns:hp="http://schemas.haansoft.com/office/presentation/8.0" lang="EN-US" sz="2200" b="1" i="0" u="none" strike="noStrike" mc:Ignorable="hp" hp:hslEmbossed="0">
                <a:latin typeface="굴림체"/>
                <a:ea typeface="굴림체"/>
              </a:rPr>
              <a:t>. </a:t>
            </a:r>
            <a:r>
              <a:rPr xmlns:mc="http://schemas.openxmlformats.org/markup-compatibility/2006" xmlns:hp="http://schemas.haansoft.com/office/presentation/8.0" sz="2200" b="1" i="0" u="none" strike="noStrike" mc:Ignorable="hp" hp:hslEmbossed="0">
                <a:latin typeface="굴림체"/>
                <a:ea typeface="굴림체"/>
              </a:rPr>
              <a:t>이 색은 나란히 놓았을 때 선명도를 높여주어 뚜렷해지고</a:t>
            </a:r>
            <a:r>
              <a:rPr xmlns:mc="http://schemas.openxmlformats.org/markup-compatibility/2006" xmlns:hp="http://schemas.haansoft.com/office/presentation/8.0" lang="EN-US" sz="2200" b="1" i="0" u="none" strike="noStrike" mc:Ignorable="hp" hp:hslEmbossed="0">
                <a:latin typeface="굴림체"/>
                <a:ea typeface="굴림체"/>
              </a:rPr>
              <a:t>, </a:t>
            </a:r>
            <a:r>
              <a:rPr xmlns:mc="http://schemas.openxmlformats.org/markup-compatibility/2006" xmlns:hp="http://schemas.haansoft.com/office/presentation/8.0" sz="2200" b="1" i="0" u="none" strike="noStrike" mc:Ignorable="hp" hp:hslEmbossed="0">
                <a:latin typeface="굴림체"/>
                <a:ea typeface="굴림체"/>
              </a:rPr>
              <a:t>화려하게 보이게 하는 색의 대비를 말한다</a:t>
            </a:r>
            <a:r>
              <a:rPr xmlns:mc="http://schemas.openxmlformats.org/markup-compatibility/2006" xmlns:hp="http://schemas.haansoft.com/office/presentation/8.0" lang="EN-US" sz="2200" b="1" i="0" u="none" strike="noStrike" mc:Ignorable="hp" hp:hslEmbossed="0">
                <a:latin typeface="굴림체"/>
                <a:ea typeface="굴림체"/>
              </a:rPr>
              <a:t>.</a:t>
            </a:r>
            <a:endParaRPr xmlns:mc="http://schemas.openxmlformats.org/markup-compatibility/2006" xmlns:hp="http://schemas.haansoft.com/office/presentation/8.0" lang="EN-US" sz="2200" b="1" i="0" u="none" strike="noStrike" mc:Ignorable="hp" hp:hslEmbossed="0">
              <a:latin typeface="굴림체"/>
              <a:ea typeface="굴림체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8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971601" y="1484784"/>
            <a:ext cx="7848871" cy="5112568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en-US" altLang="ko-KR"/>
              <a:t>  </a:t>
            </a:r>
            <a:endParaRPr lang="en-US" altLang="ko-KR"/>
          </a:p>
          <a:p>
            <a:pPr lvl="0">
              <a:defRPr/>
            </a:pPr>
            <a:endParaRPr lang="en-US" altLang="ko-KR"/>
          </a:p>
        </p:txBody>
      </p:sp>
      <p:sp>
        <p:nvSpPr>
          <p:cNvPr id="5" name="직사각형 4"/>
          <p:cNvSpPr/>
          <p:nvPr/>
        </p:nvSpPr>
        <p:spPr>
          <a:xfrm>
            <a:off x="971600" y="945243"/>
            <a:ext cx="7920880" cy="6816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60000"/>
              </a:lnSpc>
              <a:defRPr/>
            </a:pPr>
            <a:endParaRPr lang="en-US" altLang="ko-KR" sz="2400" b="1" kern="0">
              <a:solidFill>
                <a:srgbClr val="000000"/>
              </a:solidFill>
              <a:latin typeface="굴림체"/>
            </a:endParaRPr>
          </a:p>
        </p:txBody>
      </p:sp>
      <p:sp>
        <p:nvSpPr>
          <p:cNvPr id="6" name=""/>
          <p:cNvSpPr txBox="1"/>
          <p:nvPr/>
        </p:nvSpPr>
        <p:spPr>
          <a:xfrm>
            <a:off x="1115616" y="700681"/>
            <a:ext cx="7848872" cy="573764"/>
          </a:xfrm>
          <a:prstGeom prst="rect">
            <a:avLst/>
          </a:prstGeom>
        </p:spPr>
        <p:txBody>
          <a:bodyPr wrap="square">
            <a:spAutoFit/>
          </a:bodyPr>
          <a:p>
            <a:pPr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xmlns:mc="http://schemas.openxmlformats.org/markup-compatibility/2006" xmlns:hp="http://schemas.haansoft.com/office/presentation/8.0" lang="EN-US" sz="2000" b="1" i="0" u="none" strike="noStrike" mc:Ignorable="hp" hp:hslEmbossed="0">
              <a:solidFill>
                <a:srgbClr val="000000"/>
              </a:solidFill>
              <a:latin typeface="굴림체"/>
              <a:ea typeface="굴림체"/>
            </a:endParaRPr>
          </a:p>
        </p:txBody>
      </p:sp>
      <p:sp>
        <p:nvSpPr>
          <p:cNvPr id="7" name=""/>
          <p:cNvSpPr txBox="1"/>
          <p:nvPr/>
        </p:nvSpPr>
        <p:spPr>
          <a:xfrm>
            <a:off x="971600" y="1484784"/>
            <a:ext cx="7848872" cy="3304386"/>
          </a:xfrm>
          <a:prstGeom prst="rect">
            <a:avLst/>
          </a:prstGeom>
        </p:spPr>
        <p:txBody>
          <a:bodyPr wrap="square">
            <a:spAutoFit/>
          </a:bodyPr>
          <a:p>
            <a:pPr marL="63500"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xmlns:mc="http://schemas.openxmlformats.org/markup-compatibility/2006" xmlns:hp="http://schemas.haansoft.com/office/presentation/8.0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⑤ 면적대비 </a:t>
            </a:r>
            <a:r>
              <a:rPr xmlns:mc="http://schemas.openxmlformats.org/markup-compatibility/2006" xmlns:hp="http://schemas.haansoft.com/office/presentation/8.0" lang="EN-US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: </a:t>
            </a:r>
            <a:r>
              <a:rPr xmlns:mc="http://schemas.openxmlformats.org/markup-compatibility/2006" xmlns:hp="http://schemas.haansoft.com/office/presentation/8.0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같은 색이라도 면적이 크고 넓을수록 채도나 명도가 높아 보이는 것을 말한다</a:t>
            </a:r>
            <a:r>
              <a:rPr xmlns:mc="http://schemas.openxmlformats.org/markup-compatibility/2006" xmlns:hp="http://schemas.haansoft.com/office/presentation/8.0" lang="EN-US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.</a:t>
            </a:r>
            <a:endParaRPr xmlns:mc="http://schemas.openxmlformats.org/markup-compatibility/2006" xmlns:hp="http://schemas.haansoft.com/office/presentation/8.0" lang="EN-US" sz="2200" b="1" i="0" u="none" strike="noStrike" mc:Ignorable="hp" hp:hslEmbossed="0">
              <a:solidFill>
                <a:srgbClr val="000000"/>
              </a:solidFill>
              <a:latin typeface="굴림체"/>
              <a:ea typeface="굴림체"/>
            </a:endParaRPr>
          </a:p>
          <a:p>
            <a:pPr marL="63500"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xmlns:mc="http://schemas.openxmlformats.org/markup-compatibility/2006" xmlns:hp="http://schemas.haansoft.com/office/presentation/8.0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⑥ 연변대비 </a:t>
            </a:r>
            <a:r>
              <a:rPr xmlns:mc="http://schemas.openxmlformats.org/markup-compatibility/2006" xmlns:hp="http://schemas.haansoft.com/office/presentation/8.0" lang="EN-US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: </a:t>
            </a:r>
            <a:r>
              <a:rPr xmlns:mc="http://schemas.openxmlformats.org/markup-compatibility/2006" xmlns:hp="http://schemas.haansoft.com/office/presentation/8.0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두색을 붙여 놓았을 때 그 경계주변의 명도</a:t>
            </a:r>
            <a:r>
              <a:rPr xmlns:mc="http://schemas.openxmlformats.org/markup-compatibility/2006" xmlns:hp="http://schemas.haansoft.com/office/presentation/8.0" lang="EN-US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, </a:t>
            </a:r>
            <a:r>
              <a:rPr xmlns:mc="http://schemas.openxmlformats.org/markup-compatibility/2006" xmlns:hp="http://schemas.haansoft.com/office/presentation/8.0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채도가 높아 보인다</a:t>
            </a:r>
            <a:r>
              <a:rPr xmlns:mc="http://schemas.openxmlformats.org/markup-compatibility/2006" xmlns:hp="http://schemas.haansoft.com/office/presentation/8.0" lang="EN-US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.</a:t>
            </a:r>
            <a:endParaRPr xmlns:mc="http://schemas.openxmlformats.org/markup-compatibility/2006" xmlns:hp="http://schemas.haansoft.com/office/presentation/8.0" lang="EN-US" sz="2200" b="1" i="0" u="none" strike="noStrike" mc:Ignorable="hp" hp:hslEmbossed="0">
              <a:solidFill>
                <a:srgbClr val="000000"/>
              </a:solidFill>
              <a:latin typeface="굴림체"/>
              <a:ea typeface="굴림체"/>
            </a:endParaRPr>
          </a:p>
          <a:p>
            <a:pPr marL="63500"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xmlns:mc="http://schemas.openxmlformats.org/markup-compatibility/2006" xmlns:hp="http://schemas.haansoft.com/office/presentation/8.0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⑦ 한난대비 </a:t>
            </a:r>
            <a:r>
              <a:rPr xmlns:mc="http://schemas.openxmlformats.org/markup-compatibility/2006" xmlns:hp="http://schemas.haansoft.com/office/presentation/8.0" lang="EN-US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: </a:t>
            </a:r>
            <a:r>
              <a:rPr xmlns:mc="http://schemas.openxmlformats.org/markup-compatibility/2006" xmlns:hp="http://schemas.haansoft.com/office/presentation/8.0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따뜻한 색과 찬색의 대비</a:t>
            </a:r>
            <a:r>
              <a:rPr xmlns:mc="http://schemas.openxmlformats.org/markup-compatibility/2006" xmlns:hp="http://schemas.haansoft.com/office/presentation/8.0" lang="EN-US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(</a:t>
            </a:r>
            <a:r>
              <a:rPr xmlns:mc="http://schemas.openxmlformats.org/markup-compatibility/2006" xmlns:hp="http://schemas.haansoft.com/office/presentation/8.0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찬색은 차게</a:t>
            </a:r>
            <a:r>
              <a:rPr xmlns:mc="http://schemas.openxmlformats.org/markup-compatibility/2006" xmlns:hp="http://schemas.haansoft.com/office/presentation/8.0" lang="EN-US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, </a:t>
            </a:r>
            <a:r>
              <a:rPr xmlns:mc="http://schemas.openxmlformats.org/markup-compatibility/2006" xmlns:hp="http://schemas.haansoft.com/office/presentation/8.0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따뜻한 색은 더 따뜻하게</a:t>
            </a:r>
            <a:r>
              <a:rPr xmlns:mc="http://schemas.openxmlformats.org/markup-compatibility/2006" xmlns:hp="http://schemas.haansoft.com/office/presentation/8.0" lang="EN-US" sz="2200" b="1" i="0" u="none" strike="noStrike" mc:Ignorable="hp" hp:hslEmbossed="0">
                <a:solidFill>
                  <a:srgbClr val="000000"/>
                </a:solidFill>
                <a:latin typeface="굴림체"/>
                <a:ea typeface="굴림체"/>
              </a:rPr>
              <a:t>)</a:t>
            </a:r>
            <a:endParaRPr xmlns:mc="http://schemas.openxmlformats.org/markup-compatibility/2006" xmlns:hp="http://schemas.haansoft.com/office/presentation/8.0" lang="EN-US" sz="2200" b="1" i="0" u="none" strike="noStrike" mc:Ignorable="hp" hp:hslEmbossed="0">
              <a:solidFill>
                <a:srgbClr val="000000"/>
              </a:solidFill>
              <a:latin typeface="굴림체"/>
              <a:ea typeface="굴림체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67544" y="332656"/>
            <a:ext cx="8466144" cy="5915744"/>
          </a:xfrm>
        </p:spPr>
        <p:txBody>
          <a:bodyPr/>
          <a:lstStyle/>
          <a:p>
            <a:endParaRPr lang="en-US" altLang="ko-KR" dirty="0" smtClean="0"/>
          </a:p>
          <a:p>
            <a:endParaRPr lang="en-US" altLang="ko-KR" dirty="0"/>
          </a:p>
          <a:p>
            <a:pPr marL="82296" indent="0">
              <a:buNone/>
            </a:pPr>
            <a:endParaRPr lang="en-US" altLang="ko-KR" dirty="0"/>
          </a:p>
          <a:p>
            <a:endParaRPr lang="en-US" altLang="ko-KR" dirty="0" smtClean="0"/>
          </a:p>
          <a:p>
            <a:r>
              <a:rPr lang="en-US" altLang="ko-KR" sz="4000" b="1" dirty="0"/>
              <a:t> </a:t>
            </a:r>
            <a:r>
              <a:rPr lang="en-US" altLang="ko-KR" sz="4000" b="1" dirty="0" smtClean="0"/>
              <a:t>        </a:t>
            </a:r>
            <a:r>
              <a:rPr lang="ko-KR" altLang="en-US" sz="4000" b="1" dirty="0" smtClean="0"/>
              <a:t>수업에 참여해 주셔서</a:t>
            </a:r>
            <a:r>
              <a:rPr lang="en-US" altLang="ko-KR" sz="4000" b="1" dirty="0" smtClean="0"/>
              <a:t>…</a:t>
            </a:r>
          </a:p>
          <a:p>
            <a:endParaRPr lang="en-US" altLang="ko-KR" sz="4000" b="1" dirty="0" smtClean="0"/>
          </a:p>
          <a:p>
            <a:r>
              <a:rPr lang="ko-KR" altLang="en-US" sz="4000" b="1" dirty="0" smtClean="0"/>
              <a:t>               감사합니다</a:t>
            </a:r>
            <a:r>
              <a:rPr lang="en-US" altLang="ko-KR" sz="4000" b="1" dirty="0" smtClean="0"/>
              <a:t>.</a:t>
            </a:r>
            <a:endParaRPr lang="ko-KR" alt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4110788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 ?><Relationships xmlns="http://schemas.openxmlformats.org/package/2006/relationships"><Relationship Id="rId1" Type="http://schemas.openxmlformats.org/officeDocument/2006/relationships/image" Target="../media/image1.jpeg"  /></Relationships>
</file>

<file path=ppt/theme/theme1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name="태양">
  <a:themeElements>
    <a:clrScheme name="태양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태양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Microsoft JhengHei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Microsoft JhengHei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태양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40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40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40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 rotWithShape="1">
          <a:blip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</a:theme>
</file>

<file path=docProps/app.xml><?xml version="1.0" encoding="utf-8"?>
<ep:Properties xmlns:r="http://schemas.openxmlformats.org/officeDocument/2006/relationships" xmlns:ep="http://schemas.openxmlformats.org/officeDocument/2006/extended-properties" xmlns:vt="http://schemas.openxmlformats.org/officeDocument/2006/docPropsVTypes">
  <ep:Manager/>
  <ep:Company/>
  <ep:Words>368</ep:Words>
  <ep:PresentationFormat>화면 슬라이드 쇼(4:3)</ep:PresentationFormat>
  <ep:Paragraphs>41</ep:Paragraphs>
  <ep:Slides>9</ep:Slides>
  <ep:Notes>0</ep:Notes>
  <ep:TotalTime>0</ep:TotalTime>
  <ep:HiddenSlides>0</ep:HiddenSlides>
  <ep:MMClips>0</ep:MMClips>
  <ep: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9</vt:i4>
      </vt:variant>
    </vt:vector>
  </ep:HeadingPairs>
  <ep:TitlesOfParts>
    <vt:vector size="10" baseType="lpstr">
      <vt:lpstr>태양</vt:lpstr>
      <vt:lpstr>회화 이론 6강 10월   14일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</vt:vector>
  </ep:TitlesOfParts>
  <ep:HyperlinkBase/>
  <ep:Application>Show</ep:Application>
  <ep:AppVersion>12.0000</ep:AppVersion>
</ep:Properties>
</file>

<file path=docProps/core.xml><?xml version="1.0" encoding="utf-8"?>
<cp:coreProperties xmlns:r="http://schemas.openxmlformats.org/officeDocument/2006/relationships"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2012-01-04T14:05:53.000</dcterms:created>
  <dc:creator>김지선</dc:creator>
  <cp:lastModifiedBy>user</cp:lastModifiedBy>
  <dcterms:modified xsi:type="dcterms:W3CDTF">2020-10-08T05:44:18.935</dcterms:modified>
  <cp:revision>116</cp:revision>
  <dc:title>아동과 미술치료</dc:title>
  <cp:version/>
</cp:coreProperties>
</file>