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52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2020-10-21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 </a:t>
            </a:r>
          </a:p>
          <a:p>
            <a:pPr lvl="0">
              <a:defRPr/>
            </a:pPr>
            <a:endParaRPr lang="en-US" altLang="ko-KR"/>
          </a:p>
        </p:txBody>
      </p:sp>
      <p:sp>
        <p:nvSpPr>
          <p:cNvPr id="7" name="제목 13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9073008" cy="792088"/>
          </a:xfrm>
        </p:spPr>
        <p:txBody>
          <a:bodyPr>
            <a:noAutofit/>
          </a:bodyPr>
          <a:lstStyle/>
          <a:p>
            <a:pPr lvl="0" algn="ctr">
              <a:lnSpc>
                <a:spcPct val="160000"/>
              </a:lnSpc>
              <a:spcBef>
                <a:spcPts val="0"/>
              </a:spcBef>
              <a:defRPr/>
            </a:pPr>
            <a:r>
              <a:rPr lang="ko-KR" altLang="en-US" sz="3100" b="1" kern="0" dirty="0">
                <a:solidFill>
                  <a:srgbClr val="000000"/>
                </a:solidFill>
                <a:effectLst/>
                <a:ea typeface="굴림체"/>
              </a:rPr>
              <a:t>회화 이론</a:t>
            </a:r>
            <a: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  <a:t/>
            </a:r>
            <a:b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</a:b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7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강 </a:t>
            </a:r>
            <a: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  <a:t>10</a:t>
            </a:r>
            <a:r>
              <a:rPr lang="ko-KR" altLang="en-US" sz="3100" b="1" kern="0" dirty="0">
                <a:solidFill>
                  <a:srgbClr val="000000"/>
                </a:solidFill>
                <a:effectLst/>
                <a:ea typeface="굴림체"/>
              </a:rPr>
              <a:t>월   </a:t>
            </a:r>
            <a: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  <a:t>21</a:t>
            </a:r>
            <a:r>
              <a:rPr lang="ko-KR" altLang="en-US" sz="3100" b="1" kern="0" dirty="0">
                <a:solidFill>
                  <a:srgbClr val="000000"/>
                </a:solidFill>
                <a:effectLst/>
                <a:ea typeface="굴림체"/>
              </a:rPr>
              <a:t>일 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1259632" y="2276872"/>
            <a:ext cx="7128792" cy="769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defRPr/>
            </a:pPr>
            <a:endParaRPr lang="en-US" altLang="ko-KR" sz="2800" b="1" kern="0">
              <a:solidFill>
                <a:srgbClr val="000000"/>
              </a:solidFill>
              <a:latin typeface="굴림체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6" y="1755194"/>
            <a:ext cx="7992890" cy="681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700808"/>
            <a:ext cx="7848872" cy="3850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i="0" u="none" strike="noStrike" dirty="0">
                <a:latin typeface="굴림체"/>
                <a:ea typeface="굴림체"/>
              </a:rPr>
              <a:t>4. </a:t>
            </a:r>
            <a:r>
              <a:rPr sz="2200" b="1" i="0" u="none" strike="noStrike" dirty="0" err="1">
                <a:latin typeface="굴림체"/>
                <a:ea typeface="굴림체"/>
              </a:rPr>
              <a:t>색의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배색</a:t>
            </a:r>
            <a:endParaRPr sz="2200" b="1" i="0" u="none" strike="noStrike" dirty="0"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200" b="1" i="0" u="none" strike="noStrike" dirty="0" err="1">
                <a:latin typeface="굴림체"/>
                <a:ea typeface="굴림체"/>
              </a:rPr>
              <a:t>두가지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이상의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색을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조화있게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배치하는</a:t>
            </a:r>
            <a:r>
              <a:rPr sz="2200" b="1" i="0" u="none" strike="noStrike" dirty="0">
                <a:latin typeface="굴림체"/>
                <a:ea typeface="굴림체"/>
              </a:rPr>
              <a:t> 것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i="0" u="none" strike="noStrike" dirty="0">
                <a:latin typeface="굴림체"/>
                <a:ea typeface="굴림체"/>
              </a:rPr>
              <a:t>(1) </a:t>
            </a:r>
            <a:r>
              <a:rPr sz="2200" b="1" i="0" u="none" strike="noStrike" dirty="0" err="1">
                <a:latin typeface="굴림체"/>
                <a:ea typeface="굴림체"/>
              </a:rPr>
              <a:t>무채색의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배색</a:t>
            </a:r>
            <a:endParaRPr sz="2200" b="1" i="0" u="none" strike="noStrike" dirty="0"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200" b="1" i="0" u="none" strike="noStrike" dirty="0">
                <a:latin typeface="굴림체"/>
                <a:ea typeface="굴림체"/>
              </a:rPr>
              <a:t>① </a:t>
            </a:r>
            <a:r>
              <a:rPr sz="2200" b="1" i="0" u="none" strike="noStrike" dirty="0" err="1">
                <a:latin typeface="굴림체"/>
                <a:ea typeface="굴림체"/>
              </a:rPr>
              <a:t>무채색끼리의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배색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lang="en-US" sz="2200" b="1" i="0" u="none" strike="noStrike" dirty="0">
                <a:latin typeface="굴림체"/>
                <a:ea typeface="굴림체"/>
              </a:rPr>
              <a:t>- </a:t>
            </a:r>
            <a:r>
              <a:rPr sz="2200" b="1" i="0" u="none" strike="noStrike" dirty="0" err="1">
                <a:latin typeface="굴림체"/>
                <a:ea typeface="굴림체"/>
              </a:rPr>
              <a:t>흰색</a:t>
            </a:r>
            <a:r>
              <a:rPr lang="en-US" sz="2200" b="1" i="0" u="none" strike="noStrike" dirty="0">
                <a:latin typeface="굴림체"/>
                <a:ea typeface="굴림체"/>
              </a:rPr>
              <a:t>, </a:t>
            </a:r>
            <a:r>
              <a:rPr sz="2200" b="1" i="0" u="none" strike="noStrike" dirty="0" err="1">
                <a:latin typeface="굴림체"/>
                <a:ea typeface="굴림체"/>
              </a:rPr>
              <a:t>회색</a:t>
            </a:r>
            <a:r>
              <a:rPr lang="en-US" sz="2200" b="1" i="0" u="none" strike="noStrike" dirty="0">
                <a:latin typeface="굴림체"/>
                <a:ea typeface="굴림체"/>
              </a:rPr>
              <a:t>, </a:t>
            </a:r>
            <a:r>
              <a:rPr sz="2200" b="1" i="0" u="none" strike="noStrike" dirty="0" err="1">
                <a:latin typeface="굴림체"/>
                <a:ea typeface="굴림체"/>
              </a:rPr>
              <a:t>검정의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배색은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수수하고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침착하다</a:t>
            </a:r>
            <a:r>
              <a:rPr lang="en-US" sz="2200" b="1" i="0" u="none" strike="noStrike" dirty="0">
                <a:latin typeface="굴림체"/>
                <a:ea typeface="굴림체"/>
              </a:rPr>
              <a:t>.</a:t>
            </a:r>
            <a:endParaRPr sz="2200" b="1" i="0" u="none" strike="noStrike" dirty="0"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200" b="1" i="0" u="none" strike="noStrike" dirty="0">
                <a:latin typeface="굴림체"/>
                <a:ea typeface="굴림체"/>
              </a:rPr>
              <a:t>② </a:t>
            </a:r>
            <a:r>
              <a:rPr sz="2200" b="1" i="0" u="none" strike="noStrike" dirty="0" err="1">
                <a:latin typeface="굴림체"/>
                <a:ea typeface="굴림체"/>
              </a:rPr>
              <a:t>무채색과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유채색의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배색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lang="en-US" sz="2200" b="1" i="0" u="none" strike="noStrike" dirty="0">
                <a:latin typeface="굴림체"/>
                <a:ea typeface="굴림체"/>
              </a:rPr>
              <a:t>- </a:t>
            </a:r>
            <a:r>
              <a:rPr sz="2200" b="1" i="0" u="none" strike="noStrike" dirty="0" err="1">
                <a:latin typeface="굴림체"/>
                <a:ea typeface="굴림체"/>
              </a:rPr>
              <a:t>유채색의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명도나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채도가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높으면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화려하고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강하며</a:t>
            </a:r>
            <a:r>
              <a:rPr lang="en-US" sz="2200" b="1" i="0" u="none" strike="noStrike" dirty="0">
                <a:latin typeface="굴림체"/>
                <a:ea typeface="굴림체"/>
              </a:rPr>
              <a:t>, </a:t>
            </a:r>
            <a:r>
              <a:rPr sz="2200" b="1" i="0" u="none" strike="noStrike" dirty="0" err="1">
                <a:latin typeface="굴림체"/>
                <a:ea typeface="굴림체"/>
              </a:rPr>
              <a:t>낮으면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수수하고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안정감이</a:t>
            </a:r>
            <a:r>
              <a:rPr sz="2200" b="1" i="0" u="none" strike="noStrike" dirty="0">
                <a:latin typeface="굴림체"/>
                <a:ea typeface="굴림체"/>
              </a:rPr>
              <a:t> </a:t>
            </a:r>
            <a:r>
              <a:rPr sz="2200" b="1" i="0" u="none" strike="noStrike" dirty="0" err="1">
                <a:latin typeface="굴림체"/>
                <a:ea typeface="굴림체"/>
              </a:rPr>
              <a:t>있다</a:t>
            </a:r>
            <a:r>
              <a:rPr lang="en-US" sz="2200" b="1" i="0" u="none" strike="noStrike" dirty="0">
                <a:latin typeface="굴림체"/>
                <a:ea typeface="굴림체"/>
              </a:rPr>
              <a:t>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1340768"/>
            <a:ext cx="7632848" cy="4773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60500" indent="-146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색상에 의한 배색</a:t>
            </a:r>
          </a:p>
          <a:p>
            <a:pPr marL="1460500" indent="-146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① 색상차가 작은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부드럽고 통일된 느낌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난색끼리의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따뜻하고 활동적인 느낌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  <a:p>
            <a:pPr marL="1460500" indent="-146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한색끼리의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시원하고 침착한 느낌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  <a:p>
            <a:pPr marL="1460500" indent="-146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② 색상차가 큰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화려하고 강한 느낌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보색끼리의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강한 자극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선명하고 화려하다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  <a:p>
            <a:pPr marL="1460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난색과 한색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변화있고 강렬하다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lang="ko-KR" altLang="en-US" sz="2400" b="1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192053"/>
            <a:ext cx="7848872" cy="4768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(3)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명도에 의한 배색 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① 명도차가 작은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고명도끼리의 배색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밝고 경쾌하다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.)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중명도끼리의 배색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변화가 적고 단조롭다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저명도끼리의 배색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무겁고 음침하다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② 명도차가 큰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고명도와 저명도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눈에 잘 띄고 강하다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무채색과 유채색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명시도가 높다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검정과 노랑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endParaRPr lang="ko-KR" altLang="en-US" sz="2400" b="1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411129"/>
            <a:ext cx="7704856" cy="359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4.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색입체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색의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3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요소를 조직적으로 배열한 입체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중심축에서 위로 갈수록 명도가 높아지며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아래로 내려갈수록 명도가 낮아진다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(3)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중심축에서 밖으로 갈수록 채도가 높아진다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76672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221155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600" y="1630441"/>
            <a:ext cx="7632848" cy="359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5.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보색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색상환에서 서로 마주보고 있는 색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(2)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물감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색료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)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에서 보색관계에 있는 색끼리 혼합하면 무채색이 된다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(3)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보색끼리 배색하면 선명하고 화려한 느낌이 난다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.(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서로의 채도를 높여준다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.)</a:t>
            </a:r>
            <a:endParaRPr lang="ko-KR" altLang="en-US" sz="2400" b="1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742235"/>
            <a:ext cx="7704856" cy="5894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6.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색채조절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색을 의․식․주 생활에 활용하고 효과적으로 응용했을 때 더욱 쾌적하고 정서안정을 줄 수 있다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(1)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색채조절의 목적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① 일의 능률을 높인다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② 눈을 보호하고 피로하지 않게 한다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③ 위험을 없애고 안전도를 높인다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.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어린이방 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명랑한 분위기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난색계통의 밝은색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공부방 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밝고 침착한 분위기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연한 하늘색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녹색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식당 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식욕을 자극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난색계 노랑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크림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,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분홍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거실 </a:t>
            </a:r>
            <a:r>
              <a:rPr lang="en-US"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0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안정되고 밝은색</a:t>
            </a:r>
            <a:endParaRPr b="0" i="0" u="none" strike="noStrike">
              <a:solidFill>
                <a:srgbClr val="000000"/>
              </a:solidFill>
              <a:latin typeface="굴림체"/>
              <a:ea typeface="굴림체"/>
            </a:endParaRP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 anchorCtr="0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87624" y="1396612"/>
            <a:ext cx="7704856" cy="677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4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7584" y="1412776"/>
            <a:ext cx="7992888" cy="623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4200" indent="-8890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b="1" i="0" u="none" strike="noStrike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2132856"/>
            <a:ext cx="7848872" cy="3018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(4)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채도에 의한 배색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① 고채도끼리의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화려하고 강렬하다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② 저채도끼리의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차분하고 소박하다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③ 채도차가 큰 배색 </a:t>
            </a:r>
            <a:r>
              <a:rPr lang="en-US"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- </a:t>
            </a:r>
            <a:r>
              <a:rPr sz="2400" b="1" i="0" u="none" strike="noStrike">
                <a:solidFill>
                  <a:srgbClr val="000000"/>
                </a:solidFill>
                <a:latin typeface="굴림체"/>
                <a:ea typeface="굴림체"/>
              </a:rPr>
              <a:t>대조적이고 산뜻하다</a:t>
            </a:r>
          </a:p>
          <a:p>
            <a:pPr marL="63500" algn="just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ko-KR" altLang="en-US" sz="2400" b="1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dirty="0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화면 슬라이드 쇼(4:3)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태양</vt:lpstr>
      <vt:lpstr>회화 이론 7강 10월   21일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아동과 미술치료</dc:title>
  <dc:creator>김지선</dc:creator>
  <cp:lastModifiedBy>win7</cp:lastModifiedBy>
  <cp:revision>134</cp:revision>
  <dcterms:created xsi:type="dcterms:W3CDTF">2012-01-04T14:05:53Z</dcterms:created>
  <dcterms:modified xsi:type="dcterms:W3CDTF">2020-10-21T02:57:54Z</dcterms:modified>
  <cp:version/>
</cp:coreProperties>
</file>