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04" y="-72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slide" Target="slides/slide11.xml"  /><Relationship Id="rId13" Type="http://schemas.openxmlformats.org/officeDocument/2006/relationships/slide" Target="slides/slide12.xml"  /><Relationship Id="rId14" Type="http://schemas.openxmlformats.org/officeDocument/2006/relationships/slide" Target="slides/slide13.xml"  /><Relationship Id="rId15" Type="http://schemas.openxmlformats.org/officeDocument/2006/relationships/slide" Target="slides/slide14.xml"  /><Relationship Id="rId16" Type="http://schemas.openxmlformats.org/officeDocument/2006/relationships/presProps" Target="presProps.xml"  /><Relationship Id="rId17" Type="http://schemas.openxmlformats.org/officeDocument/2006/relationships/viewProps" Target="viewProps.xml"  /><Relationship Id="rId18" Type="http://schemas.openxmlformats.org/officeDocument/2006/relationships/theme" Target="theme/theme1.xml"  /><Relationship Id="rId19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2012-05-09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2012-05-09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2012-05-09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2012-05-09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2012-05-09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2012-05-09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2012-05-09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2012-05-09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2012-05-09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2012-05-09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2012-05-09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06D0F6A-46E0-483D-A82A-74E171EF3500}" type="datetimeFigureOut">
              <a:rPr lang="ko-KR" altLang="en-US" smtClean="0"/>
              <a:pPr/>
              <a:t>2012-05-09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10" Type="http://schemas.openxmlformats.org/officeDocument/2006/relationships/image" Target="../media/image10.jpeg"  /><Relationship Id="rId2" Type="http://schemas.openxmlformats.org/officeDocument/2006/relationships/image" Target="../media/image2.jpeg"  /><Relationship Id="rId3" Type="http://schemas.openxmlformats.org/officeDocument/2006/relationships/image" Target="../media/image3.jpeg"  /><Relationship Id="rId4" Type="http://schemas.openxmlformats.org/officeDocument/2006/relationships/image" Target="../media/image4.jpeg"  /><Relationship Id="rId5" Type="http://schemas.openxmlformats.org/officeDocument/2006/relationships/image" Target="../media/image5.jpeg"  /><Relationship Id="rId6" Type="http://schemas.openxmlformats.org/officeDocument/2006/relationships/image" Target="../media/image6.jpeg"  /><Relationship Id="rId7" Type="http://schemas.openxmlformats.org/officeDocument/2006/relationships/image" Target="../media/image7.jpeg"  /><Relationship Id="rId8" Type="http://schemas.openxmlformats.org/officeDocument/2006/relationships/image" Target="../media/image8.jpeg"  /><Relationship Id="rId9" Type="http://schemas.openxmlformats.org/officeDocument/2006/relationships/image" Target="../media/image9.jpe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 sz="4400" b="1"/>
              <a:t>매체와 미술치료  </a:t>
            </a:r>
            <a:r>
              <a:rPr lang="en-US" altLang="ko-KR" sz="4400" b="1"/>
              <a:t>(</a:t>
            </a:r>
            <a:r>
              <a:rPr lang="ko-KR" altLang="en-US" sz="4400" b="1"/>
              <a:t> </a:t>
            </a:r>
            <a:r>
              <a:rPr lang="en-US" altLang="ko-KR" sz="4400" b="1"/>
              <a:t>14</a:t>
            </a:r>
            <a:r>
              <a:rPr lang="ko-KR" altLang="en-US" sz="4400" b="1"/>
              <a:t>강</a:t>
            </a:r>
            <a:r>
              <a:rPr lang="en-US" altLang="ko-KR" sz="4400" b="1"/>
              <a:t>)</a:t>
            </a:r>
            <a:endParaRPr lang="en-US" altLang="ko-KR" sz="4400" b="1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35608" y="1556792"/>
            <a:ext cx="7498080" cy="5112568"/>
          </a:xfrm>
        </p:spPr>
        <p:txBody>
          <a:bodyPr>
            <a:normAutofit fontScale="92500" lnSpcReduction="10000"/>
          </a:bodyPr>
          <a:lstStyle/>
          <a:p>
            <a:pPr lvl="0">
              <a:defRPr/>
            </a:pPr>
            <a:r>
              <a:rPr lang="ko-KR" altLang="en-US" sz="2000" b="1"/>
              <a:t>가</a:t>
            </a:r>
            <a:r>
              <a:rPr lang="en-US" altLang="ko-KR" sz="2000" b="1"/>
              <a:t>. </a:t>
            </a:r>
            <a:r>
              <a:rPr lang="ko-KR" altLang="en-US" sz="2000" b="1"/>
              <a:t>미술 치료란</a:t>
            </a:r>
            <a:r>
              <a:rPr lang="en-US" altLang="ko-KR" sz="2000" b="1"/>
              <a:t>?</a:t>
            </a:r>
            <a:endParaRPr lang="en-US" altLang="ko-KR" sz="2000" b="1"/>
          </a:p>
          <a:p>
            <a:pPr lvl="0">
              <a:defRPr/>
            </a:pPr>
            <a:r>
              <a:rPr lang="en-US" altLang="ko-KR" sz="2000" b="1"/>
              <a:t>1. </a:t>
            </a:r>
            <a:r>
              <a:rPr lang="ko-KR" altLang="en-US" sz="2000" b="1"/>
              <a:t>미술 치료 </a:t>
            </a:r>
            <a:r>
              <a:rPr lang="en-US" altLang="ko-KR" sz="2000" b="1"/>
              <a:t>(Art therapy)</a:t>
            </a:r>
            <a:r>
              <a:rPr lang="ko-KR" altLang="en-US" sz="2000" b="1"/>
              <a:t>란</a:t>
            </a:r>
            <a:r>
              <a:rPr lang="en-US" altLang="ko-KR" sz="2000" b="1"/>
              <a:t>?</a:t>
            </a:r>
            <a:endParaRPr lang="en-US" altLang="ko-KR" sz="2000" b="1"/>
          </a:p>
          <a:p>
            <a:pPr lvl="0">
              <a:defRPr/>
            </a:pPr>
            <a:r>
              <a:rPr lang="en-US" altLang="ko-KR" sz="2000" b="1"/>
              <a:t>: </a:t>
            </a:r>
            <a:r>
              <a:rPr lang="ko-KR" altLang="en-US" sz="2000" b="1"/>
              <a:t>미술을 매개 수단으로 하여 인간이 자기 자신을 발견하</a:t>
            </a:r>
            <a:r>
              <a:rPr lang="ko-KR" altLang="en-US" sz="2000"/>
              <a:t> </a:t>
            </a:r>
            <a:r>
              <a:rPr lang="ko-KR" altLang="en-US" sz="2000" b="1"/>
              <a:t>고</a:t>
            </a:r>
            <a:r>
              <a:rPr lang="en-US" altLang="ko-KR" sz="2000" b="1"/>
              <a:t>, </a:t>
            </a:r>
            <a:r>
              <a:rPr lang="ko-KR" altLang="en-US" sz="2000" b="1"/>
              <a:t>이를 새로운 삶에 연결시키도록 도와주는 활동</a:t>
            </a:r>
            <a:r>
              <a:rPr lang="en-US" altLang="ko-KR" sz="2000" b="1"/>
              <a:t>. </a:t>
            </a:r>
            <a:endParaRPr lang="en-US" altLang="ko-KR" sz="2000" b="1"/>
          </a:p>
          <a:p>
            <a:pPr lvl="0">
              <a:defRPr/>
            </a:pPr>
            <a:r>
              <a:rPr lang="ko-KR" altLang="en-US" sz="2000" b="1"/>
              <a:t>인간의 한계점과 잠재력을 보다 객관적인 인식을 통해 인</a:t>
            </a:r>
            <a:endParaRPr lang="ko-KR" altLang="en-US" sz="2000" b="1"/>
          </a:p>
          <a:p>
            <a:pPr lvl="0">
              <a:defRPr/>
            </a:pPr>
            <a:r>
              <a:rPr lang="ko-KR" altLang="en-US" sz="2000" b="1"/>
              <a:t>격의 통합을 도와주는 과정</a:t>
            </a:r>
            <a:r>
              <a:rPr lang="en-US" altLang="ko-KR" sz="2000" b="1"/>
              <a:t>. </a:t>
            </a:r>
            <a:endParaRPr lang="en-US" altLang="ko-KR" sz="2000" b="1"/>
          </a:p>
          <a:p>
            <a:pPr lvl="0">
              <a:defRPr/>
            </a:pPr>
            <a:r>
              <a:rPr lang="en-US" altLang="ko-KR" sz="2000" b="1"/>
              <a:t>※ </a:t>
            </a:r>
            <a:r>
              <a:rPr lang="ko-KR" altLang="en-US" sz="2000" b="1"/>
              <a:t>울만</a:t>
            </a:r>
            <a:r>
              <a:rPr lang="en-US" altLang="ko-KR" sz="2000" b="1"/>
              <a:t>(1961) :‘</a:t>
            </a:r>
            <a:r>
              <a:rPr lang="ko-KR" altLang="en-US" sz="2000" b="1"/>
              <a:t>미술치료는 시각예술이라는 수단을 이용하여 인격의 통합 혹은 재통합을 돕기 위한 시도</a:t>
            </a:r>
            <a:endParaRPr lang="ko-KR" altLang="en-US" sz="2000" b="1"/>
          </a:p>
          <a:p>
            <a:pPr lvl="0">
              <a:defRPr/>
            </a:pPr>
            <a:r>
              <a:rPr lang="ko-KR" altLang="en-US" sz="2000" b="1"/>
              <a:t>아동 그림이 작품이 못 되는 이유</a:t>
            </a:r>
            <a:endParaRPr lang="ko-KR" altLang="en-US" sz="2000" b="1"/>
          </a:p>
          <a:p>
            <a:pPr lvl="0">
              <a:defRPr/>
            </a:pPr>
            <a:r>
              <a:rPr lang="en-US" altLang="ko-KR" sz="2000" b="1"/>
              <a:t>1. </a:t>
            </a:r>
            <a:r>
              <a:rPr lang="ko-KR" altLang="en-US" sz="2000" b="1"/>
              <a:t>엘렌 위너</a:t>
            </a:r>
            <a:r>
              <a:rPr lang="en-US" altLang="ko-KR" sz="2000" b="1"/>
              <a:t>(Ellen winner)</a:t>
            </a:r>
            <a:r>
              <a:rPr lang="ko-KR" altLang="en-US" sz="2000"/>
              <a:t> </a:t>
            </a:r>
            <a:r>
              <a:rPr lang="ko-KR" altLang="en-US" sz="2000" b="1"/>
              <a:t>미국 보스턴대 심리학과의 엘렌 위너교수는 </a:t>
            </a:r>
            <a:r>
              <a:rPr lang="en-US" altLang="ko-KR" sz="2000" b="1"/>
              <a:t> </a:t>
            </a:r>
            <a:r>
              <a:rPr lang="ko-KR" altLang="en-US" sz="2000" b="1"/>
              <a:t>예술교육프로그램연구 </a:t>
            </a:r>
            <a:endParaRPr lang="ko-KR" altLang="en-US" sz="2000" b="1"/>
          </a:p>
          <a:p>
            <a:pPr lvl="0">
              <a:defRPr/>
            </a:pPr>
            <a:r>
              <a:rPr lang="ko-KR" altLang="en-US" sz="2000" b="1"/>
              <a:t>“화가는 사실적 </a:t>
            </a:r>
            <a:r>
              <a:rPr lang="en-US" altLang="ko-KR" sz="2000" b="1"/>
              <a:t>, </a:t>
            </a:r>
            <a:r>
              <a:rPr lang="ko-KR" altLang="en-US" sz="2000" b="1"/>
              <a:t>추상적으로 그릴 것인가에 대한 선택 가능 하지만 </a:t>
            </a:r>
            <a:r>
              <a:rPr lang="en-US" altLang="ko-KR" sz="2000" b="1"/>
              <a:t>, </a:t>
            </a:r>
            <a:r>
              <a:rPr lang="ko-KR" altLang="en-US" sz="2000" b="1"/>
              <a:t>아동은 단지 사실적 형태로 재현</a:t>
            </a:r>
            <a:r>
              <a:rPr lang="en-US" altLang="ko-KR" sz="2000" b="1"/>
              <a:t>. </a:t>
            </a:r>
            <a:endParaRPr lang="en-US" altLang="ko-KR" sz="2000" b="1"/>
          </a:p>
          <a:p>
            <a:pPr lvl="0">
              <a:defRPr/>
            </a:pPr>
            <a:r>
              <a:rPr lang="ko-KR" altLang="en-US" sz="2000" b="1"/>
              <a:t>즉 선택할 수 없기 때문에 사실적으로 그리고</a:t>
            </a:r>
            <a:r>
              <a:rPr lang="en-US" altLang="ko-KR" sz="2000" b="1"/>
              <a:t>, </a:t>
            </a:r>
            <a:r>
              <a:rPr lang="ko-KR" altLang="en-US" sz="2000" b="1"/>
              <a:t>그 결과로 나타난 그림은 결코 예술적인 발달의 궁극적인 단계에 이르지 못함으로 천재아동의 그림은 작품이 아니다</a:t>
            </a:r>
            <a:endParaRPr lang="ko-KR" altLang="en-US" sz="2000" b="1"/>
          </a:p>
          <a:p>
            <a:pPr lvl="0">
              <a:defRPr/>
            </a:pPr>
            <a:endParaRPr lang="ko-KR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35608" y="548680"/>
            <a:ext cx="7498080" cy="612068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altLang="ko-KR" sz="2400" b="1" dirty="0" smtClean="0"/>
              <a:t>  2. </a:t>
            </a:r>
            <a:r>
              <a:rPr lang="ko-KR" altLang="en-US" sz="2400" b="1" dirty="0" smtClean="0"/>
              <a:t>파울 </a:t>
            </a:r>
            <a:r>
              <a:rPr lang="ko-KR" altLang="en-US" sz="2400" b="1" dirty="0" err="1" smtClean="0"/>
              <a:t>클레</a:t>
            </a:r>
            <a:r>
              <a:rPr lang="en-US" altLang="ko-KR" sz="2400" b="1" dirty="0" smtClean="0"/>
              <a:t>(Paul Klee)</a:t>
            </a:r>
          </a:p>
          <a:p>
            <a:r>
              <a:rPr lang="ko-KR" altLang="en-US" sz="2400" b="1" dirty="0" smtClean="0"/>
              <a:t>파울 </a:t>
            </a:r>
            <a:r>
              <a:rPr lang="ko-KR" altLang="en-US" sz="2400" b="1" dirty="0" err="1" smtClean="0"/>
              <a:t>클레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Paul Klee (1879~1940) 1879</a:t>
            </a:r>
            <a:r>
              <a:rPr lang="ko-KR" altLang="en-US" sz="2400" dirty="0" smtClean="0"/>
              <a:t>년 </a:t>
            </a:r>
            <a:r>
              <a:rPr lang="en-US" altLang="ko-KR" sz="2400" dirty="0" smtClean="0"/>
              <a:t>, </a:t>
            </a:r>
            <a:r>
              <a:rPr lang="ko-KR" altLang="en-US" sz="2400" b="1" dirty="0" smtClean="0"/>
              <a:t>스위스의 화가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개요 매우 독창적인 회화 언어로 사물의 본질적이고 정신적인 의미를 전하려고 한 천재적인 추상화가로</a:t>
            </a:r>
          </a:p>
          <a:p>
            <a:r>
              <a:rPr lang="ko-KR" altLang="en-US" sz="2400" b="1" dirty="0" smtClean="0"/>
              <a:t>“ 내 작품과 아이들의 그림은 전혀 다릅니다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아이들은 예술에 관해 그 무엇도 알지 못하지만 예술가는 자기 작품이 가진 의식적이고 형식적인 구성물에 대한 관심이 있고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특히 작품들이 재현하는 의미도 무의식과의 연관 속에서 의도적으로 이루어졌기 때문입니다</a:t>
            </a:r>
            <a:r>
              <a:rPr lang="en-US" altLang="ko-KR" sz="2400" b="1" dirty="0" smtClean="0"/>
              <a:t>. </a:t>
            </a:r>
            <a:endParaRPr lang="ko-KR" altLang="en-US" sz="2400" dirty="0" smtClean="0"/>
          </a:p>
          <a:p>
            <a:r>
              <a:rPr lang="en-US" altLang="ko-KR" sz="2400" b="1" dirty="0" smtClean="0"/>
              <a:t>3. </a:t>
            </a:r>
            <a:r>
              <a:rPr lang="ko-KR" altLang="en-US" sz="2400" b="1" dirty="0" err="1" smtClean="0"/>
              <a:t>파블로</a:t>
            </a:r>
            <a:r>
              <a:rPr lang="ko-KR" altLang="en-US" sz="2400" b="1" dirty="0" smtClean="0"/>
              <a:t> 피카소 </a:t>
            </a:r>
            <a:r>
              <a:rPr lang="en-US" altLang="ko-KR" sz="2400" b="1" dirty="0" smtClean="0"/>
              <a:t>(Pablo Picasso)</a:t>
            </a:r>
          </a:p>
          <a:p>
            <a:r>
              <a:rPr lang="ko-KR" altLang="en-US" sz="2400" b="1" dirty="0" err="1" smtClean="0"/>
              <a:t>파블로</a:t>
            </a:r>
            <a:r>
              <a:rPr lang="ko-KR" altLang="en-US" sz="2400" b="1" dirty="0" smtClean="0"/>
              <a:t> </a:t>
            </a:r>
            <a:r>
              <a:rPr lang="ko-KR" altLang="en-US" sz="2400" b="1" dirty="0" err="1" smtClean="0"/>
              <a:t>루이스</a:t>
            </a:r>
            <a:r>
              <a:rPr lang="ko-KR" altLang="en-US" sz="2400" b="1" dirty="0" smtClean="0"/>
              <a:t> 피카소</a:t>
            </a:r>
            <a:r>
              <a:rPr lang="en-US" altLang="ko-KR" sz="2400" b="1" dirty="0" smtClean="0"/>
              <a:t>(Pablo Ruiz Picasso, 1881</a:t>
            </a:r>
            <a:r>
              <a:rPr lang="ko-KR" altLang="en-US" sz="2400" b="1" dirty="0" smtClean="0"/>
              <a:t>년 </a:t>
            </a:r>
            <a:r>
              <a:rPr lang="en-US" altLang="ko-KR" sz="2400" b="1" dirty="0" smtClean="0"/>
              <a:t>10</a:t>
            </a:r>
            <a:r>
              <a:rPr lang="ko-KR" altLang="en-US" sz="2400" b="1" dirty="0" smtClean="0"/>
              <a:t>월 </a:t>
            </a:r>
            <a:r>
              <a:rPr lang="en-US" altLang="ko-KR" sz="2400" b="1" dirty="0" smtClean="0"/>
              <a:t>25</a:t>
            </a:r>
            <a:r>
              <a:rPr lang="ko-KR" altLang="en-US" sz="2400" b="1" dirty="0" smtClean="0"/>
              <a:t>일 </a:t>
            </a:r>
            <a:r>
              <a:rPr lang="en-US" altLang="ko-KR" sz="2400" b="1" dirty="0" smtClean="0"/>
              <a:t>~ 1973</a:t>
            </a:r>
            <a:r>
              <a:rPr lang="ko-KR" altLang="en-US" sz="2400" b="1" dirty="0" smtClean="0"/>
              <a:t>년 </a:t>
            </a:r>
            <a:r>
              <a:rPr lang="en-US" altLang="ko-KR" sz="2400" b="1" dirty="0" smtClean="0"/>
              <a:t>4</a:t>
            </a:r>
            <a:r>
              <a:rPr lang="ko-KR" altLang="en-US" sz="2400" b="1" dirty="0" smtClean="0"/>
              <a:t>월 </a:t>
            </a:r>
            <a:r>
              <a:rPr lang="en-US" altLang="ko-KR" sz="2400" b="1" dirty="0" smtClean="0"/>
              <a:t>8</a:t>
            </a:r>
            <a:r>
              <a:rPr lang="ko-KR" altLang="en-US" sz="2400" b="1" dirty="0" smtClean="0"/>
              <a:t>일</a:t>
            </a:r>
            <a:r>
              <a:rPr lang="en-US" altLang="ko-KR" sz="2400" b="1" dirty="0" smtClean="0"/>
              <a:t>)</a:t>
            </a:r>
            <a:r>
              <a:rPr lang="ko-KR" altLang="en-US" sz="2400" b="1" dirty="0" smtClean="0"/>
              <a:t>는 스페인에서 태어나 주로 프랑스에서 미술활동을 한 </a:t>
            </a:r>
            <a:r>
              <a:rPr lang="en-US" altLang="ko-KR" sz="2400" b="1" dirty="0" smtClean="0"/>
              <a:t>20</a:t>
            </a:r>
            <a:r>
              <a:rPr lang="ko-KR" altLang="en-US" sz="2400" b="1" dirty="0" smtClean="0"/>
              <a:t>세기의 대표적 서양 화가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조각가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큐비즘</a:t>
            </a:r>
            <a:r>
              <a:rPr lang="ko-KR" altLang="en-US" sz="2400" b="1" dirty="0" smtClean="0"/>
              <a:t> 작품으로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대표작으로 </a:t>
            </a:r>
            <a:r>
              <a:rPr lang="en-US" altLang="ko-KR" sz="2400" b="1" dirty="0" smtClean="0"/>
              <a:t>《</a:t>
            </a:r>
            <a:r>
              <a:rPr lang="ko-KR" altLang="en-US" sz="2400" b="1" dirty="0" smtClean="0"/>
              <a:t>아비뇽의 처녀</a:t>
            </a:r>
          </a:p>
          <a:p>
            <a:r>
              <a:rPr lang="ko-KR" altLang="en-US" sz="2400" b="1" dirty="0" smtClean="0"/>
              <a:t>“ 난 한때 </a:t>
            </a:r>
            <a:r>
              <a:rPr lang="ko-KR" altLang="en-US" sz="2400" b="1" dirty="0" err="1" smtClean="0"/>
              <a:t>라파엘처럼</a:t>
            </a:r>
            <a:r>
              <a:rPr lang="ko-KR" altLang="en-US" sz="2400" b="1" dirty="0" smtClean="0"/>
              <a:t> 그렸다</a:t>
            </a:r>
            <a:r>
              <a:rPr lang="en-US" altLang="ko-KR" sz="2400" b="1" dirty="0" smtClean="0"/>
              <a:t>. </a:t>
            </a:r>
            <a:r>
              <a:rPr lang="ko-KR" altLang="en-US" sz="2400" b="1" dirty="0" smtClean="0"/>
              <a:t>그렇지만 아이들처럼 그릴 수 있게 되기까지는 내 모든 생애가 걸렸다</a:t>
            </a:r>
            <a:endParaRPr lang="ko-KR" altLang="en-US" sz="2400" dirty="0" smtClean="0"/>
          </a:p>
          <a:p>
            <a:endParaRPr lang="ko-KR" altLang="en-US" sz="20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62074"/>
          </a:xfrm>
        </p:spPr>
        <p:txBody>
          <a:bodyPr>
            <a:normAutofit fontScale="90000"/>
          </a:bodyPr>
          <a:lstStyle/>
          <a:p>
            <a:r>
              <a:rPr lang="ko-KR" altLang="en-US" sz="3600" b="1" dirty="0" smtClean="0"/>
              <a:t>나</a:t>
            </a:r>
            <a:r>
              <a:rPr lang="en-US" altLang="ko-KR" sz="3600" b="1" dirty="0" smtClean="0"/>
              <a:t>. </a:t>
            </a:r>
            <a:r>
              <a:rPr lang="ko-KR" altLang="en-US" sz="3600" b="1" dirty="0" smtClean="0"/>
              <a:t>미술치료 대상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259632" y="764704"/>
            <a:ext cx="7776864" cy="5904656"/>
          </a:xfrm>
        </p:spPr>
        <p:txBody>
          <a:bodyPr>
            <a:noAutofit/>
          </a:bodyPr>
          <a:lstStyle/>
          <a:p>
            <a:r>
              <a:rPr lang="en-US" altLang="ko-KR" sz="1600" b="1" dirty="0" smtClean="0"/>
              <a:t>1) </a:t>
            </a:r>
            <a:r>
              <a:rPr lang="ko-KR" altLang="en-US" sz="1600" b="1" dirty="0" smtClean="0"/>
              <a:t>미술치료 대상 </a:t>
            </a:r>
            <a:endParaRPr lang="ko-KR" altLang="en-US" sz="1600" dirty="0" smtClean="0"/>
          </a:p>
          <a:p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장애아동</a:t>
            </a:r>
            <a:r>
              <a:rPr lang="en-US" altLang="ko-KR" sz="1600" b="1" dirty="0" smtClean="0"/>
              <a:t>, </a:t>
            </a:r>
            <a:r>
              <a:rPr lang="en-US" altLang="ko-KR" sz="1600" b="1" dirty="0" smtClean="0"/>
              <a:t> </a:t>
            </a:r>
            <a:r>
              <a:rPr lang="ko-KR" altLang="en-US" sz="1600" b="1" dirty="0" smtClean="0"/>
              <a:t>아동</a:t>
            </a:r>
            <a:r>
              <a:rPr lang="en-US" altLang="ko-KR" sz="1600" b="1" dirty="0" smtClean="0"/>
              <a:t>, </a:t>
            </a:r>
            <a:r>
              <a:rPr lang="en-US" altLang="ko-KR" sz="1600" b="1" dirty="0" smtClean="0"/>
              <a:t> </a:t>
            </a:r>
            <a:r>
              <a:rPr lang="ko-KR" altLang="en-US" sz="1600" b="1" dirty="0" smtClean="0"/>
              <a:t>청소년 </a:t>
            </a:r>
            <a:r>
              <a:rPr lang="en-US" altLang="ko-KR" sz="1600" b="1" dirty="0" smtClean="0"/>
              <a:t>,  </a:t>
            </a:r>
            <a:r>
              <a:rPr lang="ko-KR" altLang="en-US" sz="1600" b="1" dirty="0" smtClean="0"/>
              <a:t>성인 </a:t>
            </a:r>
            <a:r>
              <a:rPr lang="ko-KR" altLang="en-US" sz="1600" b="1" dirty="0" smtClean="0"/>
              <a:t>및 </a:t>
            </a:r>
            <a:r>
              <a:rPr lang="ko-KR" altLang="en-US" sz="1600" b="1" dirty="0" smtClean="0"/>
              <a:t>노인</a:t>
            </a:r>
            <a:r>
              <a:rPr lang="en-US" altLang="ko-KR" sz="1600" b="1" dirty="0" smtClean="0"/>
              <a:t>, </a:t>
            </a:r>
            <a:r>
              <a:rPr lang="en-US" altLang="ko-KR" sz="1600" b="1" dirty="0" smtClean="0"/>
              <a:t> </a:t>
            </a:r>
            <a:r>
              <a:rPr lang="ko-KR" altLang="en-US" sz="1600" b="1" dirty="0" err="1" smtClean="0"/>
              <a:t>정신질환자</a:t>
            </a:r>
            <a:r>
              <a:rPr lang="ko-KR" altLang="en-US" sz="1600" b="1" dirty="0" smtClean="0"/>
              <a:t> </a:t>
            </a:r>
            <a:r>
              <a:rPr lang="ko-KR" altLang="en-US" sz="1600" b="1" dirty="0" smtClean="0"/>
              <a:t>등</a:t>
            </a:r>
            <a:endParaRPr lang="ko-KR" altLang="en-US" sz="1600" dirty="0" smtClean="0"/>
          </a:p>
          <a:p>
            <a:r>
              <a:rPr lang="en-US" altLang="ko-KR" sz="1600" b="1" dirty="0" smtClean="0"/>
              <a:t>2) </a:t>
            </a:r>
            <a:r>
              <a:rPr lang="ko-KR" altLang="en-US" sz="1600" b="1" dirty="0" smtClean="0"/>
              <a:t>미술치료 이유</a:t>
            </a:r>
            <a:endParaRPr lang="ko-KR" altLang="en-US" sz="1600" dirty="0" smtClean="0"/>
          </a:p>
          <a:p>
            <a:r>
              <a:rPr lang="ko-KR" altLang="en-US" sz="1600" b="1" dirty="0" smtClean="0"/>
              <a:t>■ 병원에서 진단 후 위임된  경우        </a:t>
            </a:r>
            <a:r>
              <a:rPr lang="ko-KR" altLang="en-US" sz="1600" dirty="0" smtClean="0"/>
              <a:t>  </a:t>
            </a:r>
            <a:r>
              <a:rPr lang="ko-KR" altLang="en-US" sz="1600" b="1" dirty="0" smtClean="0"/>
              <a:t>■ 선천적 장애로 인한 문제 개선</a:t>
            </a:r>
            <a:endParaRPr lang="ko-KR" altLang="en-US" sz="1600" dirty="0" smtClean="0"/>
          </a:p>
          <a:p>
            <a:r>
              <a:rPr lang="ko-KR" altLang="en-US" sz="1600" b="1" dirty="0" smtClean="0"/>
              <a:t>■ 정신과 방문에 대한 사회적 편견       </a:t>
            </a:r>
            <a:r>
              <a:rPr lang="ko-KR" altLang="en-US" sz="1600" dirty="0" smtClean="0"/>
              <a:t> </a:t>
            </a:r>
            <a:r>
              <a:rPr lang="ko-KR" altLang="en-US" sz="1600" b="1" dirty="0" smtClean="0"/>
              <a:t>■ 정서안정을 위한 예방적 차원 </a:t>
            </a:r>
            <a:endParaRPr lang="ko-KR" altLang="en-US" sz="1600" dirty="0" smtClean="0"/>
          </a:p>
          <a:p>
            <a:r>
              <a:rPr lang="ko-KR" altLang="en-US" sz="1600" b="1" dirty="0" smtClean="0"/>
              <a:t>다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미술치료의 형태</a:t>
            </a:r>
            <a:endParaRPr lang="ko-KR" altLang="en-US" sz="1600" dirty="0" smtClean="0"/>
          </a:p>
          <a:p>
            <a:r>
              <a:rPr lang="en-US" altLang="ko-KR" sz="1600" b="1" dirty="0" smtClean="0"/>
              <a:t>1) </a:t>
            </a:r>
            <a:r>
              <a:rPr lang="ko-KR" altLang="en-US" sz="1600" b="1" dirty="0" smtClean="0"/>
              <a:t>개인미술치료  </a:t>
            </a:r>
            <a:r>
              <a:rPr lang="ko-KR" altLang="en-US" sz="1600" dirty="0" smtClean="0"/>
              <a:t>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치료사와 </a:t>
            </a:r>
            <a:r>
              <a:rPr lang="ko-KR" altLang="en-US" sz="1600" b="1" dirty="0" err="1" smtClean="0"/>
              <a:t>내담자</a:t>
            </a:r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1:1 </a:t>
            </a:r>
            <a:r>
              <a:rPr lang="ko-KR" altLang="en-US" sz="1600" b="1" dirty="0" smtClean="0"/>
              <a:t>관계</a:t>
            </a:r>
            <a:r>
              <a:rPr lang="en-US" altLang="ko-KR" sz="1600" b="1" dirty="0" smtClean="0"/>
              <a:t>.    </a:t>
            </a:r>
            <a:r>
              <a:rPr lang="ko-KR" altLang="en-US" sz="1600" b="1" dirty="0" smtClean="0"/>
              <a:t>주 </a:t>
            </a:r>
            <a:r>
              <a:rPr lang="en-US" altLang="ko-KR" sz="1600" b="1" dirty="0" smtClean="0"/>
              <a:t>1~2</a:t>
            </a:r>
            <a:r>
              <a:rPr lang="ko-KR" altLang="en-US" sz="1600" b="1" dirty="0" smtClean="0"/>
              <a:t>회</a:t>
            </a:r>
            <a:r>
              <a:rPr lang="en-US" altLang="ko-KR" sz="1600" b="1" dirty="0" smtClean="0"/>
              <a:t>.(45~50</a:t>
            </a:r>
            <a:r>
              <a:rPr lang="ko-KR" altLang="en-US" sz="1600" b="1" dirty="0" smtClean="0"/>
              <a:t>분</a:t>
            </a:r>
            <a:r>
              <a:rPr lang="en-US" altLang="ko-KR" sz="1600" b="1" dirty="0" smtClean="0"/>
              <a:t>)</a:t>
            </a:r>
            <a:endParaRPr lang="ko-KR" altLang="en-US" sz="1600" dirty="0" smtClean="0"/>
          </a:p>
          <a:p>
            <a:r>
              <a:rPr lang="ko-KR" altLang="en-US" sz="1600" b="1" dirty="0" smtClean="0"/>
              <a:t>아동 및 청소년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부모 상담 및 교육 필요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가족치료</a:t>
            </a:r>
            <a:r>
              <a:rPr lang="en-US" altLang="ko-KR" sz="1600" b="1" dirty="0" smtClean="0"/>
              <a:t>)</a:t>
            </a:r>
            <a:endParaRPr lang="ko-KR" altLang="en-US" sz="1600" dirty="0" smtClean="0"/>
          </a:p>
          <a:p>
            <a:r>
              <a:rPr lang="en-US" altLang="ko-KR" sz="1600" b="1" dirty="0" smtClean="0"/>
              <a:t>2) </a:t>
            </a:r>
            <a:r>
              <a:rPr lang="ko-KR" altLang="en-US" sz="1600" b="1" dirty="0" smtClean="0"/>
              <a:t>집단미술치료 </a:t>
            </a:r>
            <a:endParaRPr lang="ko-KR" altLang="en-US" sz="1600" dirty="0" smtClean="0"/>
          </a:p>
          <a:p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집단 심리치료 </a:t>
            </a:r>
            <a:r>
              <a:rPr lang="en-US" altLang="ko-KR" sz="1600" b="1" dirty="0" smtClean="0"/>
              <a:t>+ </a:t>
            </a:r>
            <a:r>
              <a:rPr lang="ko-KR" altLang="en-US" sz="1600" b="1" dirty="0" smtClean="0"/>
              <a:t>미술활동</a:t>
            </a:r>
            <a:r>
              <a:rPr lang="en-US" altLang="ko-KR" sz="1600" b="1" dirty="0" smtClean="0"/>
              <a:t>: 8</a:t>
            </a:r>
            <a:r>
              <a:rPr lang="ko-KR" altLang="en-US" sz="1600" b="1" dirty="0" smtClean="0"/>
              <a:t>명</a:t>
            </a:r>
            <a:r>
              <a:rPr lang="en-US" altLang="ko-KR" sz="1600" b="1" dirty="0" smtClean="0"/>
              <a:t>.  </a:t>
            </a:r>
            <a:r>
              <a:rPr lang="ko-KR" altLang="en-US" sz="1600" b="1" dirty="0" smtClean="0"/>
              <a:t>주 </a:t>
            </a:r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회</a:t>
            </a:r>
            <a:r>
              <a:rPr lang="en-US" altLang="ko-KR" sz="1600" b="1" dirty="0" smtClean="0"/>
              <a:t>( 90</a:t>
            </a:r>
            <a:r>
              <a:rPr lang="ko-KR" altLang="en-US" sz="1600" b="1" dirty="0" smtClean="0"/>
              <a:t>분</a:t>
            </a:r>
            <a:r>
              <a:rPr lang="en-US" altLang="ko-KR" sz="1600" b="1" dirty="0" smtClean="0"/>
              <a:t>~2</a:t>
            </a:r>
            <a:r>
              <a:rPr lang="ko-KR" altLang="en-US" sz="1600" b="1" dirty="0" smtClean="0"/>
              <a:t>시간</a:t>
            </a:r>
            <a:r>
              <a:rPr lang="en-US" altLang="ko-KR" sz="1600" b="1" dirty="0" smtClean="0"/>
              <a:t>)</a:t>
            </a:r>
            <a:endParaRPr lang="ko-KR" altLang="en-US" sz="1600" dirty="0" smtClean="0"/>
          </a:p>
          <a:p>
            <a:r>
              <a:rPr lang="ko-KR" altLang="en-US" sz="1600" b="1" dirty="0" smtClean="0"/>
              <a:t>집단 속의 나 </a:t>
            </a:r>
            <a:r>
              <a:rPr lang="en-US" altLang="ko-KR" sz="1600" b="1" dirty="0" smtClean="0"/>
              <a:t>,   </a:t>
            </a:r>
            <a:r>
              <a:rPr lang="ko-KR" altLang="en-US" sz="1600" b="1" dirty="0" smtClean="0"/>
              <a:t>사회적 </a:t>
            </a:r>
            <a:r>
              <a:rPr lang="ko-KR" altLang="en-US" sz="1600" b="1" dirty="0" smtClean="0"/>
              <a:t>상호작용 및 대인관계 개선 </a:t>
            </a:r>
            <a:endParaRPr lang="ko-KR" altLang="en-US" sz="1600" dirty="0" smtClean="0"/>
          </a:p>
          <a:p>
            <a:r>
              <a:rPr lang="en-US" altLang="ko-KR" sz="1600" b="1" dirty="0" smtClean="0"/>
              <a:t>※ </a:t>
            </a:r>
            <a:r>
              <a:rPr lang="ko-KR" altLang="en-US" sz="1600" b="1" dirty="0" smtClean="0"/>
              <a:t>청소년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집단미술치료가 효과적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또래 관계 중요기</a:t>
            </a:r>
            <a:r>
              <a:rPr lang="en-US" altLang="ko-KR" sz="1600" b="1" dirty="0" smtClean="0"/>
              <a:t>)</a:t>
            </a:r>
            <a:endParaRPr lang="ko-KR" altLang="en-US" sz="1600" dirty="0" smtClean="0"/>
          </a:p>
          <a:p>
            <a:r>
              <a:rPr lang="ko-KR" altLang="en-US" sz="1600" b="1" dirty="0" smtClean="0"/>
              <a:t>라</a:t>
            </a:r>
            <a:r>
              <a:rPr lang="en-US" altLang="ko-KR" sz="1600" b="1" dirty="0" smtClean="0"/>
              <a:t>. </a:t>
            </a:r>
            <a:r>
              <a:rPr lang="ko-KR" altLang="en-US" sz="1600" b="1" dirty="0" smtClean="0"/>
              <a:t>미술치료실 환경</a:t>
            </a:r>
            <a:endParaRPr lang="ko-KR" altLang="en-US" sz="1600" dirty="0" smtClean="0"/>
          </a:p>
          <a:p>
            <a:r>
              <a:rPr lang="ko-KR" altLang="en-US" sz="1600" b="1" dirty="0" smtClean="0"/>
              <a:t>개인치료실 복지관 치료실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병원치료실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학교치료실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야외</a:t>
            </a:r>
            <a:endParaRPr lang="ko-KR" altLang="en-US" sz="1600" dirty="0" smtClean="0"/>
          </a:p>
          <a:p>
            <a:r>
              <a:rPr lang="en-US" altLang="ko-KR" sz="1600" b="1" dirty="0" smtClean="0"/>
              <a:t>1)</a:t>
            </a:r>
            <a:r>
              <a:rPr lang="ko-KR" altLang="en-US" sz="1600" b="1" dirty="0" smtClean="0"/>
              <a:t>벽과 바닥은 편안하고 안정감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초록</a:t>
            </a:r>
            <a:r>
              <a:rPr lang="en-US" altLang="ko-KR" sz="1600" b="1" dirty="0" smtClean="0"/>
              <a:t>/</a:t>
            </a:r>
            <a:r>
              <a:rPr lang="ko-KR" altLang="en-US" sz="1600" b="1" dirty="0" smtClean="0"/>
              <a:t>주황</a:t>
            </a:r>
            <a:r>
              <a:rPr lang="en-US" altLang="ko-KR" sz="1600" b="1" dirty="0" smtClean="0"/>
              <a:t>)</a:t>
            </a:r>
            <a:endParaRPr lang="ko-KR" altLang="en-US" sz="1600" dirty="0" smtClean="0"/>
          </a:p>
          <a:p>
            <a:r>
              <a:rPr lang="en-US" altLang="ko-KR" sz="1600" b="1" dirty="0" smtClean="0"/>
              <a:t>2) </a:t>
            </a:r>
            <a:r>
              <a:rPr lang="ko-KR" altLang="en-US" sz="1600" b="1" dirty="0" smtClean="0"/>
              <a:t>통풍 및 자연광 커튼 및 자연광 </a:t>
            </a:r>
            <a:r>
              <a:rPr lang="ko-KR" altLang="en-US" sz="1600" b="1" dirty="0" err="1" smtClean="0"/>
              <a:t>브라인드</a:t>
            </a:r>
            <a:r>
              <a:rPr lang="ko-KR" altLang="en-US" sz="1600" b="1" dirty="0" smtClean="0"/>
              <a:t> 자연광 조절</a:t>
            </a:r>
            <a:endParaRPr lang="ko-KR" altLang="en-US" sz="1600" dirty="0" smtClean="0"/>
          </a:p>
          <a:p>
            <a:r>
              <a:rPr lang="en-US" altLang="ko-KR" sz="1600" b="1" dirty="0" smtClean="0"/>
              <a:t>3) </a:t>
            </a:r>
            <a:r>
              <a:rPr lang="ko-KR" altLang="en-US" sz="1600" b="1" dirty="0" smtClean="0"/>
              <a:t>물 사용가능 세면대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냉온 시설</a:t>
            </a:r>
            <a:r>
              <a:rPr lang="en-US" altLang="ko-KR" sz="1600" b="1" dirty="0" smtClean="0"/>
              <a:t>)</a:t>
            </a:r>
            <a:r>
              <a:rPr lang="ko-KR" altLang="en-US" sz="1600" dirty="0" smtClean="0"/>
              <a:t> </a:t>
            </a:r>
            <a:r>
              <a:rPr lang="en-US" altLang="ko-KR" sz="1600" b="1" dirty="0" smtClean="0"/>
              <a:t>4) </a:t>
            </a:r>
            <a:r>
              <a:rPr lang="ko-KR" altLang="en-US" sz="1600" b="1" dirty="0" smtClean="0"/>
              <a:t>작업대는 넓고 모서리는 둥근 것 </a:t>
            </a:r>
            <a:r>
              <a:rPr lang="en-US" altLang="ko-KR" sz="1600" b="1" dirty="0" smtClean="0"/>
              <a:t>( </a:t>
            </a:r>
            <a:r>
              <a:rPr lang="ko-KR" altLang="en-US" sz="1600" b="1" dirty="0" smtClean="0"/>
              <a:t>높낮이조절 가능 하면 적절</a:t>
            </a:r>
            <a:r>
              <a:rPr lang="en-US" altLang="ko-KR" sz="1600" b="1" dirty="0" smtClean="0"/>
              <a:t>)</a:t>
            </a:r>
            <a:r>
              <a:rPr lang="ko-KR" altLang="en-US" sz="1600" dirty="0" smtClean="0"/>
              <a:t>   </a:t>
            </a:r>
            <a:r>
              <a:rPr lang="en-US" altLang="ko-KR" sz="1600" b="1" dirty="0" smtClean="0"/>
              <a:t>5</a:t>
            </a:r>
            <a:r>
              <a:rPr lang="en-US" altLang="ko-KR" sz="1600" b="1" dirty="0" smtClean="0"/>
              <a:t>) </a:t>
            </a:r>
            <a:r>
              <a:rPr lang="ko-KR" altLang="en-US" sz="1600" b="1" dirty="0" smtClean="0"/>
              <a:t>음악시설 녹음기</a:t>
            </a:r>
            <a:r>
              <a:rPr lang="ko-KR" altLang="en-US" sz="1600" dirty="0" smtClean="0"/>
              <a:t>  </a:t>
            </a:r>
            <a:r>
              <a:rPr lang="en-US" altLang="ko-KR" sz="1600" b="1" dirty="0" smtClean="0"/>
              <a:t>6</a:t>
            </a:r>
            <a:r>
              <a:rPr lang="en-US" altLang="ko-KR" sz="1600" b="1" dirty="0" smtClean="0"/>
              <a:t>) </a:t>
            </a:r>
            <a:r>
              <a:rPr lang="ko-KR" altLang="en-US" sz="1600" b="1" dirty="0" smtClean="0"/>
              <a:t>작품보관실 </a:t>
            </a:r>
            <a:r>
              <a:rPr lang="en-US" altLang="ko-KR" sz="1600" b="1" dirty="0" smtClean="0"/>
              <a:t>7) </a:t>
            </a:r>
            <a:r>
              <a:rPr lang="ko-KR" altLang="en-US" sz="1600" b="1" dirty="0" smtClean="0"/>
              <a:t>전시실 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벽면 이용</a:t>
            </a:r>
            <a:r>
              <a:rPr lang="en-US" altLang="ko-KR" sz="1600" b="1" dirty="0" smtClean="0"/>
              <a:t>)</a:t>
            </a:r>
            <a:endParaRPr lang="ko-KR" altLang="en-US" sz="16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>
            <a:normAutofit/>
          </a:bodyPr>
          <a:lstStyle/>
          <a:p>
            <a:r>
              <a:rPr lang="ko-KR" altLang="en-US" sz="4400" b="1" dirty="0" smtClean="0"/>
              <a:t>마</a:t>
            </a:r>
            <a:r>
              <a:rPr lang="en-US" altLang="ko-KR" sz="4400" b="1" dirty="0" smtClean="0"/>
              <a:t>. </a:t>
            </a:r>
            <a:r>
              <a:rPr lang="ko-KR" altLang="en-US" sz="4400" b="1" dirty="0" smtClean="0"/>
              <a:t>미술치료 목표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5328592"/>
          </a:xfrm>
        </p:spPr>
        <p:txBody>
          <a:bodyPr>
            <a:normAutofit lnSpcReduction="10000"/>
          </a:bodyPr>
          <a:lstStyle/>
          <a:p>
            <a:r>
              <a:rPr lang="en-US" altLang="ko-KR" sz="2000" b="1" dirty="0" smtClean="0"/>
              <a:t>1) </a:t>
            </a:r>
            <a:r>
              <a:rPr lang="ko-KR" altLang="en-US" sz="2000" b="1" dirty="0" err="1" smtClean="0"/>
              <a:t>내담자를</a:t>
            </a:r>
            <a:r>
              <a:rPr lang="ko-KR" altLang="en-US" sz="2000" b="1" dirty="0" smtClean="0"/>
              <a:t> 내적 치유 및 성장</a:t>
            </a:r>
            <a:endParaRPr lang="ko-KR" altLang="en-US" sz="2000" dirty="0" smtClean="0"/>
          </a:p>
          <a:p>
            <a:r>
              <a:rPr lang="en-US" altLang="ko-KR" sz="2000" b="1" dirty="0" smtClean="0"/>
              <a:t>2) </a:t>
            </a:r>
            <a:r>
              <a:rPr lang="ko-KR" altLang="en-US" sz="2000" b="1" dirty="0" smtClean="0"/>
              <a:t>문제를 받아들여 다루고 극복하는 능력</a:t>
            </a:r>
            <a:endParaRPr lang="ko-KR" altLang="en-US" sz="2000" dirty="0" smtClean="0"/>
          </a:p>
          <a:p>
            <a:r>
              <a:rPr lang="en-US" altLang="ko-KR" sz="2000" b="1" dirty="0" smtClean="0"/>
              <a:t>3) </a:t>
            </a:r>
            <a:r>
              <a:rPr lang="ko-KR" altLang="en-US" sz="2000" b="1" dirty="0" smtClean="0"/>
              <a:t>내면과의 대화를 통해 무의식 문제나 기억들을 의식화 </a:t>
            </a:r>
            <a:endParaRPr lang="ko-KR" altLang="en-US" sz="2000" dirty="0" smtClean="0"/>
          </a:p>
          <a:p>
            <a:r>
              <a:rPr lang="en-US" altLang="ko-KR" sz="2000" b="1" dirty="0" smtClean="0"/>
              <a:t>4) </a:t>
            </a:r>
            <a:r>
              <a:rPr lang="ko-KR" altLang="en-US" sz="2000" b="1" dirty="0" smtClean="0"/>
              <a:t>창의적 경험을 통해 내적 풍요와 융통성 있는 사회 관계</a:t>
            </a:r>
            <a:endParaRPr lang="ko-KR" altLang="en-US" sz="2000" dirty="0" smtClean="0"/>
          </a:p>
          <a:p>
            <a:r>
              <a:rPr lang="en-US" altLang="ko-KR" sz="2000" b="1" dirty="0" smtClean="0"/>
              <a:t>5) </a:t>
            </a:r>
            <a:r>
              <a:rPr lang="ko-KR" altLang="en-US" sz="2000" b="1" dirty="0" smtClean="0"/>
              <a:t>자아를 통제하고 자기통합을 도움 </a:t>
            </a:r>
            <a:endParaRPr lang="ko-KR" altLang="en-US" sz="2000" dirty="0" smtClean="0"/>
          </a:p>
          <a:p>
            <a:r>
              <a:rPr lang="en-US" altLang="ko-KR" sz="2000" b="1" dirty="0" smtClean="0"/>
              <a:t>6) </a:t>
            </a:r>
            <a:r>
              <a:rPr lang="ko-KR" altLang="en-US" sz="2000" b="1" dirty="0" err="1" smtClean="0"/>
              <a:t>균형있는</a:t>
            </a:r>
            <a:r>
              <a:rPr lang="ko-KR" altLang="en-US" sz="2000" b="1" dirty="0" smtClean="0"/>
              <a:t> 삶으로 전환</a:t>
            </a:r>
            <a:endParaRPr lang="ko-KR" altLang="en-US" sz="2000" dirty="0" smtClean="0"/>
          </a:p>
          <a:p>
            <a:r>
              <a:rPr lang="en-US" altLang="ko-KR" sz="2000" b="1" dirty="0" smtClean="0"/>
              <a:t>7) </a:t>
            </a:r>
            <a:r>
              <a:rPr lang="ko-KR" altLang="en-US" sz="2000" b="1" dirty="0" smtClean="0"/>
              <a:t>자기 정체성과 자신감</a:t>
            </a:r>
            <a:r>
              <a:rPr lang="en-US" altLang="ko-KR" sz="2000" b="1" dirty="0" smtClean="0"/>
              <a:t>. </a:t>
            </a:r>
            <a:r>
              <a:rPr lang="ko-KR" altLang="en-US" sz="2000" b="1" dirty="0" smtClean="0"/>
              <a:t>사회적 통합을 가능</a:t>
            </a:r>
            <a:endParaRPr lang="ko-KR" altLang="en-US" sz="2000" dirty="0" smtClean="0"/>
          </a:p>
          <a:p>
            <a:r>
              <a:rPr lang="ko-KR" altLang="en-US" sz="2000" b="1" dirty="0" smtClean="0"/>
              <a:t>바</a:t>
            </a:r>
            <a:r>
              <a:rPr lang="en-US" altLang="ko-KR" sz="2000" b="1" dirty="0" smtClean="0"/>
              <a:t>. </a:t>
            </a:r>
            <a:r>
              <a:rPr lang="ko-KR" altLang="en-US" sz="2000" b="1" dirty="0" smtClean="0"/>
              <a:t>미술 치료 과정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프로그램</a:t>
            </a:r>
            <a:r>
              <a:rPr lang="en-US" altLang="ko-KR" sz="2000" b="1" dirty="0" smtClean="0"/>
              <a:t>) </a:t>
            </a:r>
            <a:endParaRPr lang="ko-KR" altLang="en-US" sz="2000" dirty="0" smtClean="0"/>
          </a:p>
          <a:p>
            <a:r>
              <a:rPr lang="en-US" altLang="ko-KR" sz="2000" b="1" dirty="0" smtClean="0"/>
              <a:t>1) </a:t>
            </a:r>
            <a:r>
              <a:rPr lang="ko-KR" altLang="en-US" sz="2000" b="1" dirty="0" smtClean="0"/>
              <a:t>미술치료 프로그램 회기</a:t>
            </a:r>
            <a:endParaRPr lang="ko-KR" altLang="en-US" sz="2000" dirty="0" smtClean="0"/>
          </a:p>
          <a:p>
            <a:r>
              <a:rPr lang="en-US" altLang="ko-KR" sz="2000" b="1" dirty="0" smtClean="0"/>
              <a:t>: 8</a:t>
            </a:r>
            <a:r>
              <a:rPr lang="ko-KR" altLang="en-US" sz="2000" b="1" dirty="0" smtClean="0"/>
              <a:t>회기</a:t>
            </a:r>
            <a:r>
              <a:rPr lang="en-US" altLang="ko-KR" sz="2000" b="1" dirty="0" smtClean="0"/>
              <a:t>2</a:t>
            </a:r>
            <a:r>
              <a:rPr lang="ko-KR" altLang="en-US" sz="2000" b="1" dirty="0" smtClean="0"/>
              <a:t>달</a:t>
            </a:r>
            <a:r>
              <a:rPr lang="en-US" altLang="ko-KR" sz="2000" b="1" dirty="0" smtClean="0"/>
              <a:t>) ~ 24</a:t>
            </a:r>
            <a:r>
              <a:rPr lang="ko-KR" altLang="en-US" sz="2000" b="1" dirty="0" smtClean="0"/>
              <a:t>회기 </a:t>
            </a:r>
            <a:r>
              <a:rPr lang="en-US" altLang="ko-KR" sz="2000" b="1" dirty="0" smtClean="0"/>
              <a:t>(6</a:t>
            </a:r>
            <a:r>
              <a:rPr lang="ko-KR" altLang="en-US" sz="2000" b="1" dirty="0" smtClean="0"/>
              <a:t>개월</a:t>
            </a:r>
            <a:r>
              <a:rPr lang="en-US" altLang="ko-KR" sz="2000" b="1" dirty="0" smtClean="0"/>
              <a:t>)</a:t>
            </a:r>
            <a:endParaRPr lang="ko-KR" altLang="en-US" sz="2000" dirty="0" smtClean="0"/>
          </a:p>
          <a:p>
            <a:r>
              <a:rPr lang="en-US" altLang="ko-KR" sz="2000" b="1" dirty="0" smtClean="0"/>
              <a:t>2) </a:t>
            </a:r>
            <a:r>
              <a:rPr lang="ko-KR" altLang="en-US" sz="2000" b="1" dirty="0" smtClean="0"/>
              <a:t>미술치료 프로그램 과정</a:t>
            </a:r>
            <a:endParaRPr lang="ko-KR" altLang="en-US" sz="2000" dirty="0" smtClean="0"/>
          </a:p>
          <a:p>
            <a:r>
              <a:rPr lang="ko-KR" altLang="en-US" sz="2000" b="1" dirty="0" smtClean="0"/>
              <a:t>■ 초기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내담자의 정보 파악 및 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라포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(</a:t>
            </a:r>
            <a:r>
              <a:rPr lang="ko-KR" altLang="en-US" sz="2000" b="1" dirty="0" err="1" smtClean="0"/>
              <a:t>마음의유대</a:t>
            </a:r>
            <a:r>
              <a:rPr lang="en-US" altLang="ko-KR" sz="2000" b="1" dirty="0" smtClean="0"/>
              <a:t>)</a:t>
            </a:r>
            <a:r>
              <a:rPr lang="ko-KR" altLang="en-US" sz="2000" b="1" dirty="0" smtClean="0"/>
              <a:t>형성 </a:t>
            </a:r>
            <a:r>
              <a:rPr lang="en-US" altLang="ko-KR" sz="2000" b="1" dirty="0" smtClean="0"/>
              <a:t>- </a:t>
            </a:r>
            <a:r>
              <a:rPr lang="ko-KR" altLang="en-US" sz="2000" b="1" dirty="0" smtClean="0"/>
              <a:t>심리 진단</a:t>
            </a:r>
            <a:endParaRPr lang="ko-KR" altLang="en-US" sz="2000" dirty="0" smtClean="0"/>
          </a:p>
          <a:p>
            <a:r>
              <a:rPr lang="ko-KR" altLang="en-US" sz="2000" b="1" dirty="0" smtClean="0"/>
              <a:t>■ 중기 </a:t>
            </a:r>
            <a:r>
              <a:rPr lang="en-US" altLang="ko-KR" sz="2000" b="1" dirty="0" smtClean="0"/>
              <a:t>: </a:t>
            </a:r>
            <a:r>
              <a:rPr lang="ko-KR" altLang="en-US" sz="2000" b="1" dirty="0" err="1" smtClean="0"/>
              <a:t>내담자</a:t>
            </a:r>
            <a:r>
              <a:rPr lang="ko-KR" altLang="en-US" sz="2000" b="1" dirty="0" smtClean="0"/>
              <a:t> 특성에 맞는 구체적 미술치료 실시</a:t>
            </a:r>
            <a:endParaRPr lang="ko-KR" altLang="en-US" sz="2000" dirty="0" smtClean="0"/>
          </a:p>
          <a:p>
            <a:r>
              <a:rPr lang="ko-KR" altLang="en-US" sz="2000" b="1" dirty="0" smtClean="0"/>
              <a:t>■ 후기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현실세계에 대응 및 극복능력 </a:t>
            </a:r>
            <a:r>
              <a:rPr lang="en-US" altLang="ko-KR" sz="2000" b="1" dirty="0" smtClean="0"/>
              <a:t>- </a:t>
            </a:r>
            <a:r>
              <a:rPr lang="ko-KR" altLang="en-US" sz="2000" b="1" dirty="0" smtClean="0"/>
              <a:t>종결</a:t>
            </a:r>
            <a:endParaRPr lang="ko-KR" altLang="en-US" sz="2000" dirty="0" smtClean="0"/>
          </a:p>
          <a:p>
            <a:endParaRPr lang="ko-KR" altLang="en-US" sz="20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>
            <a:normAutofit/>
          </a:bodyPr>
          <a:lstStyle/>
          <a:p>
            <a:r>
              <a:rPr lang="ko-KR" altLang="en-US" sz="4400" b="1" dirty="0" smtClean="0"/>
              <a:t>사</a:t>
            </a:r>
            <a:r>
              <a:rPr lang="en-US" altLang="ko-KR" sz="4400" b="1" dirty="0" smtClean="0"/>
              <a:t>. </a:t>
            </a:r>
            <a:r>
              <a:rPr lang="ko-KR" altLang="en-US" sz="4400" b="1" dirty="0" smtClean="0"/>
              <a:t>미술 치료의 매체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5328592"/>
          </a:xfrm>
        </p:spPr>
        <p:txBody>
          <a:bodyPr>
            <a:normAutofit/>
          </a:bodyPr>
          <a:lstStyle/>
          <a:p>
            <a:r>
              <a:rPr lang="en-US" altLang="ko-KR" sz="2000" b="1" dirty="0" smtClean="0"/>
              <a:t>1. </a:t>
            </a:r>
            <a:r>
              <a:rPr lang="ko-KR" altLang="en-US" sz="2000" b="1" dirty="0" smtClean="0"/>
              <a:t>미술매체란</a:t>
            </a:r>
            <a:r>
              <a:rPr lang="en-US" altLang="ko-KR" sz="2000" b="1" dirty="0" smtClean="0"/>
              <a:t>?</a:t>
            </a:r>
            <a:endParaRPr lang="ko-KR" altLang="en-US" sz="2000" dirty="0" smtClean="0"/>
          </a:p>
          <a:p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미술에 사용되는 재료</a:t>
            </a:r>
            <a:endParaRPr lang="ko-KR" altLang="en-US" sz="2000" dirty="0" smtClean="0"/>
          </a:p>
          <a:p>
            <a:r>
              <a:rPr lang="en-US" altLang="ko-KR" sz="2000" b="1" dirty="0" smtClean="0"/>
              <a:t>※ </a:t>
            </a:r>
            <a:r>
              <a:rPr lang="ko-KR" altLang="en-US" sz="2000" b="1" dirty="0" smtClean="0"/>
              <a:t>아무리 좋은 매체라도 내담자의 수준 및 특성 고려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선택</a:t>
            </a:r>
            <a:r>
              <a:rPr lang="en-US" altLang="ko-KR" sz="2000" b="1" dirty="0" smtClean="0"/>
              <a:t>)</a:t>
            </a:r>
            <a:endParaRPr lang="ko-KR" altLang="en-US" sz="2000" dirty="0" smtClean="0"/>
          </a:p>
          <a:p>
            <a:r>
              <a:rPr lang="en-US" altLang="ko-KR" sz="2000" b="1" dirty="0" smtClean="0"/>
              <a:t>2. </a:t>
            </a:r>
            <a:r>
              <a:rPr lang="ko-KR" altLang="en-US" sz="2000" b="1" dirty="0" smtClean="0"/>
              <a:t>미술매체의 심리적 특성</a:t>
            </a:r>
            <a:endParaRPr lang="ko-KR" altLang="en-US" sz="2000" dirty="0" smtClean="0"/>
          </a:p>
          <a:p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매체는 치료대상자에게 이지적 </a:t>
            </a:r>
            <a:r>
              <a:rPr lang="en-US" altLang="ko-KR" sz="2000" b="1" dirty="0" smtClean="0"/>
              <a:t>. </a:t>
            </a:r>
            <a:r>
              <a:rPr lang="ko-KR" altLang="en-US" sz="2000" b="1" dirty="0" smtClean="0"/>
              <a:t>정서적으로 다른 심리적 표현을 불러 </a:t>
            </a:r>
            <a:r>
              <a:rPr lang="ko-KR" altLang="en-US" sz="2000" b="1" dirty="0" err="1" smtClean="0"/>
              <a:t>일으키므로써</a:t>
            </a:r>
            <a:r>
              <a:rPr lang="ko-KR" altLang="en-US" sz="2000" b="1" dirty="0" smtClean="0"/>
              <a:t> 환자의 심리를 변화</a:t>
            </a:r>
            <a:r>
              <a:rPr lang="en-US" altLang="ko-KR" sz="2000" b="1" dirty="0" smtClean="0"/>
              <a:t>. </a:t>
            </a:r>
            <a:endParaRPr lang="ko-KR" altLang="en-US" sz="2000" dirty="0" smtClean="0"/>
          </a:p>
          <a:p>
            <a:r>
              <a:rPr lang="en-US" altLang="ko-KR" sz="2000" b="1" dirty="0" smtClean="0"/>
              <a:t>※ </a:t>
            </a:r>
            <a:r>
              <a:rPr lang="ko-KR" altLang="en-US" sz="2000" b="1" dirty="0" smtClean="0"/>
              <a:t>미술치료 프로그램 작성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매체의 특성 이해 </a:t>
            </a:r>
            <a:r>
              <a:rPr lang="en-US" altLang="ko-KR" sz="2000" b="1" dirty="0" smtClean="0"/>
              <a:t>(0</a:t>
            </a:r>
            <a:endParaRPr lang="ko-KR" altLang="en-US" sz="2000" dirty="0" smtClean="0"/>
          </a:p>
          <a:p>
            <a:r>
              <a:rPr lang="ko-KR" altLang="en-US" sz="2000" b="1" dirty="0" smtClean="0"/>
              <a:t>사</a:t>
            </a:r>
            <a:r>
              <a:rPr lang="en-US" altLang="ko-KR" sz="2000" b="1" dirty="0" smtClean="0"/>
              <a:t>. </a:t>
            </a:r>
            <a:r>
              <a:rPr lang="ko-KR" altLang="en-US" sz="2000" b="1" dirty="0" smtClean="0"/>
              <a:t>미술 치료의 매체 </a:t>
            </a:r>
            <a:endParaRPr lang="ko-KR" altLang="en-US" sz="2000" dirty="0" smtClean="0"/>
          </a:p>
          <a:p>
            <a:r>
              <a:rPr lang="en-US" altLang="ko-KR" sz="2000" b="1" dirty="0" smtClean="0"/>
              <a:t>3, </a:t>
            </a:r>
            <a:r>
              <a:rPr lang="ko-KR" altLang="en-US" sz="2000" b="1" dirty="0" smtClean="0"/>
              <a:t>미술치료사의 의도대로 한 미술 매체의 특성</a:t>
            </a:r>
            <a:endParaRPr lang="ko-KR" altLang="en-US" sz="2000" dirty="0" smtClean="0"/>
          </a:p>
          <a:p>
            <a:r>
              <a:rPr lang="en-US" altLang="ko-KR" sz="2000" b="1" dirty="0" smtClean="0"/>
              <a:t>1) </a:t>
            </a:r>
            <a:r>
              <a:rPr lang="ko-KR" altLang="en-US" sz="2000" b="1" dirty="0" smtClean="0"/>
              <a:t>젖은 점토 </a:t>
            </a:r>
            <a:r>
              <a:rPr lang="en-US" altLang="ko-KR" sz="2000" b="1" dirty="0" smtClean="0"/>
              <a:t>- 2)</a:t>
            </a:r>
            <a:r>
              <a:rPr lang="ko-KR" altLang="en-US" sz="2000" b="1" dirty="0" smtClean="0"/>
              <a:t>그림물감 </a:t>
            </a:r>
            <a:r>
              <a:rPr lang="en-US" altLang="ko-KR" sz="2000" b="1" dirty="0" smtClean="0"/>
              <a:t>- 3) </a:t>
            </a:r>
            <a:r>
              <a:rPr lang="ko-KR" altLang="en-US" sz="2000" b="1" dirty="0" smtClean="0"/>
              <a:t>부드러운 점토 </a:t>
            </a:r>
            <a:r>
              <a:rPr lang="en-US" altLang="ko-KR" sz="2000" b="1" dirty="0" smtClean="0"/>
              <a:t>- 4) </a:t>
            </a:r>
            <a:r>
              <a:rPr lang="ko-KR" altLang="en-US" sz="2000" b="1" dirty="0" smtClean="0"/>
              <a:t>오일 파스텔 </a:t>
            </a:r>
            <a:r>
              <a:rPr lang="en-US" altLang="ko-KR" sz="2000" b="1" dirty="0" smtClean="0"/>
              <a:t>5) - </a:t>
            </a:r>
            <a:r>
              <a:rPr lang="ko-KR" altLang="en-US" sz="2000" b="1" dirty="0" smtClean="0"/>
              <a:t>두꺼운 켄트지 </a:t>
            </a:r>
            <a:r>
              <a:rPr lang="en-US" altLang="ko-KR" sz="2000" b="1" dirty="0" smtClean="0"/>
              <a:t>6)- </a:t>
            </a:r>
            <a:r>
              <a:rPr lang="ko-KR" altLang="en-US" sz="2000" b="1" dirty="0" err="1" smtClean="0"/>
              <a:t>콜라쥬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7) - </a:t>
            </a:r>
            <a:r>
              <a:rPr lang="ko-KR" altLang="en-US" sz="2000" b="1" dirty="0" smtClean="0"/>
              <a:t>단단한 점토 </a:t>
            </a:r>
            <a:r>
              <a:rPr lang="en-US" altLang="ko-KR" sz="2000" b="1" dirty="0" smtClean="0"/>
              <a:t>8) </a:t>
            </a:r>
            <a:r>
              <a:rPr lang="ko-KR" altLang="en-US" sz="2000" b="1" dirty="0" smtClean="0"/>
              <a:t>얇은 </a:t>
            </a:r>
            <a:r>
              <a:rPr lang="ko-KR" altLang="en-US" sz="2000" b="1" dirty="0" err="1" smtClean="0"/>
              <a:t>캔트지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9) - </a:t>
            </a:r>
            <a:r>
              <a:rPr lang="ko-KR" altLang="en-US" sz="2000" b="1" dirty="0" smtClean="0"/>
              <a:t>색연필 </a:t>
            </a:r>
            <a:r>
              <a:rPr lang="en-US" altLang="ko-KR" sz="2000" b="1" dirty="0" smtClean="0"/>
              <a:t>- 10) </a:t>
            </a:r>
            <a:r>
              <a:rPr lang="ko-KR" altLang="en-US" sz="2000" b="1" dirty="0" smtClean="0"/>
              <a:t>연필 </a:t>
            </a:r>
            <a:endParaRPr lang="ko-KR" altLang="en-US" sz="2000" dirty="0" smtClean="0"/>
          </a:p>
          <a:p>
            <a:endParaRPr lang="ko-KR" altLang="en-US" sz="20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>
            <a:normAutofit/>
          </a:bodyPr>
          <a:lstStyle/>
          <a:p>
            <a:r>
              <a:rPr lang="ko-KR" altLang="en-US" sz="4400" b="1" dirty="0" smtClean="0"/>
              <a:t>아</a:t>
            </a:r>
            <a:r>
              <a:rPr lang="en-US" altLang="ko-KR" sz="4400" b="1" dirty="0" smtClean="0"/>
              <a:t>. </a:t>
            </a:r>
            <a:r>
              <a:rPr lang="ko-KR" altLang="en-US" sz="4400" b="1" dirty="0" smtClean="0"/>
              <a:t>미술 매체의 종류</a:t>
            </a:r>
            <a:r>
              <a:rPr lang="ko-KR" altLang="en-US" sz="4400" dirty="0" smtClean="0"/>
              <a:t>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5328592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sz="2000" b="1" dirty="0" smtClean="0"/>
              <a:t>소심하고 </a:t>
            </a:r>
            <a:r>
              <a:rPr lang="ko-KR" altLang="en-US" sz="2000" b="1" dirty="0" err="1" smtClean="0"/>
              <a:t>자존감</a:t>
            </a:r>
            <a:r>
              <a:rPr lang="ko-KR" altLang="en-US" sz="2000" b="1" dirty="0" smtClean="0"/>
              <a:t> 낮은 아동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부드러운 재료 선호 </a:t>
            </a:r>
            <a:endParaRPr lang="ko-KR" altLang="en-US" sz="2000" dirty="0" smtClean="0"/>
          </a:p>
          <a:p>
            <a:r>
              <a:rPr lang="ko-KR" altLang="en-US" sz="2000" b="1" dirty="0" smtClean="0"/>
              <a:t>자아의식이 강한 아동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단단한 재료 선호 </a:t>
            </a:r>
            <a:endParaRPr lang="ko-KR" altLang="en-US" sz="2000" dirty="0" smtClean="0"/>
          </a:p>
          <a:p>
            <a:r>
              <a:rPr lang="en-US" altLang="ko-KR" sz="2000" b="1" dirty="0" smtClean="0"/>
              <a:t>1) </a:t>
            </a:r>
            <a:r>
              <a:rPr lang="ko-KR" altLang="en-US" sz="2000" b="1" dirty="0" smtClean="0"/>
              <a:t>종이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내담자의 특성이나 성격에 따라 종이 선택</a:t>
            </a:r>
            <a:endParaRPr lang="ko-KR" altLang="en-US" sz="2000" dirty="0" smtClean="0"/>
          </a:p>
          <a:p>
            <a:r>
              <a:rPr lang="ko-KR" altLang="en-US" sz="2000" b="1" dirty="0" smtClean="0"/>
              <a:t>크기 </a:t>
            </a:r>
            <a:r>
              <a:rPr lang="en-US" altLang="ko-KR" sz="2000" b="1" dirty="0" smtClean="0"/>
              <a:t>- </a:t>
            </a:r>
            <a:r>
              <a:rPr lang="ko-KR" altLang="en-US" sz="2000" b="1" dirty="0" smtClean="0"/>
              <a:t>큰 종이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뇌성마비 작은 종이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위축된 아이 </a:t>
            </a:r>
            <a:endParaRPr lang="ko-KR" altLang="en-US" sz="2000" dirty="0" smtClean="0"/>
          </a:p>
          <a:p>
            <a:r>
              <a:rPr lang="ko-KR" altLang="en-US" sz="2000" b="1" dirty="0" smtClean="0"/>
              <a:t>낱장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일반 학생 스케치북</a:t>
            </a:r>
            <a:r>
              <a:rPr lang="en-US" altLang="ko-KR" sz="2000" b="1" dirty="0" smtClean="0"/>
              <a:t>: </a:t>
            </a:r>
            <a:r>
              <a:rPr lang="ko-KR" altLang="en-US" sz="2000" b="1" dirty="0" err="1" smtClean="0"/>
              <a:t>지적장애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학습장애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차례의 개념</a:t>
            </a:r>
            <a:r>
              <a:rPr lang="en-US" altLang="ko-KR" sz="2000" b="1" dirty="0" smtClean="0"/>
              <a:t>)</a:t>
            </a:r>
            <a:endParaRPr lang="ko-KR" altLang="en-US" sz="2000" dirty="0" smtClean="0"/>
          </a:p>
          <a:p>
            <a:r>
              <a:rPr lang="ko-KR" altLang="en-US" sz="2000" b="1" dirty="0" smtClean="0"/>
              <a:t>색상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색</a:t>
            </a:r>
            <a:r>
              <a:rPr lang="en-US" altLang="ko-KR" sz="2000" b="1" dirty="0" smtClean="0"/>
              <a:t>) - </a:t>
            </a:r>
            <a:r>
              <a:rPr lang="ko-KR" altLang="en-US" sz="2000" b="1" dirty="0" smtClean="0"/>
              <a:t>그림에 자신이 없는 </a:t>
            </a:r>
            <a:r>
              <a:rPr lang="ko-KR" altLang="en-US" sz="2000" b="1" dirty="0" err="1" smtClean="0"/>
              <a:t>내담자</a:t>
            </a:r>
            <a:r>
              <a:rPr lang="ko-KR" altLang="en-US" sz="2000" b="1" dirty="0" smtClean="0"/>
              <a:t> 작은 종이 </a:t>
            </a:r>
            <a:endParaRPr lang="ko-KR" altLang="en-US" sz="2000" dirty="0" smtClean="0"/>
          </a:p>
          <a:p>
            <a:r>
              <a:rPr lang="ko-KR" altLang="en-US" sz="2000" b="1" dirty="0" smtClean="0"/>
              <a:t>재질 </a:t>
            </a:r>
            <a:r>
              <a:rPr lang="en-US" altLang="ko-KR" sz="2000" b="1" dirty="0" smtClean="0"/>
              <a:t>: (</a:t>
            </a:r>
            <a:r>
              <a:rPr lang="ko-KR" altLang="en-US" sz="2000" b="1" dirty="0" smtClean="0"/>
              <a:t>손가락의 힘</a:t>
            </a:r>
            <a:r>
              <a:rPr lang="en-US" altLang="ko-KR" sz="2000" b="1" dirty="0" smtClean="0"/>
              <a:t>)</a:t>
            </a:r>
            <a:r>
              <a:rPr lang="ko-KR" altLang="en-US" sz="2000" b="1" dirty="0" err="1" smtClean="0"/>
              <a:t>필압이</a:t>
            </a:r>
            <a:r>
              <a:rPr lang="ko-KR" altLang="en-US" sz="2000" b="1" dirty="0" smtClean="0"/>
              <a:t> 강한 사람 </a:t>
            </a:r>
            <a:r>
              <a:rPr lang="en-US" altLang="ko-KR" sz="2000" b="1" dirty="0" smtClean="0"/>
              <a:t>- </a:t>
            </a:r>
            <a:r>
              <a:rPr lang="ko-KR" altLang="en-US" sz="2000" b="1" dirty="0" smtClean="0"/>
              <a:t>두꺼운 종이 </a:t>
            </a:r>
            <a:endParaRPr lang="ko-KR" altLang="en-US" sz="2000" dirty="0" smtClean="0"/>
          </a:p>
          <a:p>
            <a:r>
              <a:rPr lang="en-US" altLang="ko-KR" sz="2000" b="1" dirty="0" smtClean="0"/>
              <a:t>OH </a:t>
            </a:r>
            <a:r>
              <a:rPr lang="ko-KR" altLang="en-US" sz="2000" b="1" dirty="0" err="1" smtClean="0"/>
              <a:t>필름지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정신 분열증 환자</a:t>
            </a:r>
            <a:r>
              <a:rPr lang="en-US" altLang="ko-KR" sz="2000" b="1" dirty="0" smtClean="0"/>
              <a:t>, ADHD </a:t>
            </a:r>
            <a:r>
              <a:rPr lang="ko-KR" altLang="en-US" sz="2000" b="1" dirty="0" smtClean="0"/>
              <a:t>아동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발달장애 및 쓰기장애 아동에 유용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집중력 향상</a:t>
            </a:r>
            <a:r>
              <a:rPr lang="en-US" altLang="ko-KR" sz="2000" b="1" dirty="0" smtClean="0"/>
              <a:t>)</a:t>
            </a:r>
            <a:endParaRPr lang="ko-KR" altLang="en-US" sz="2000" dirty="0" smtClean="0"/>
          </a:p>
          <a:p>
            <a:r>
              <a:rPr lang="en-US" altLang="ko-KR" sz="2000" b="1" dirty="0" smtClean="0"/>
              <a:t>2) </a:t>
            </a:r>
            <a:r>
              <a:rPr lang="ko-KR" altLang="en-US" sz="2000" b="1" dirty="0" smtClean="0"/>
              <a:t>연필 </a:t>
            </a:r>
            <a:endParaRPr lang="ko-KR" altLang="en-US" sz="2000" dirty="0" smtClean="0"/>
          </a:p>
          <a:p>
            <a:r>
              <a:rPr lang="ko-KR" altLang="en-US" sz="2000" b="1" dirty="0" smtClean="0"/>
              <a:t>친숙하고 접근이 쉬운 재료 정밀한 묘사나 간단한 스케치 다양하게 사용한다</a:t>
            </a:r>
            <a:r>
              <a:rPr lang="en-US" altLang="ko-KR" sz="2000" b="1" dirty="0" smtClean="0"/>
              <a:t>. H: hard. B: black </a:t>
            </a:r>
            <a:endParaRPr lang="ko-KR" altLang="en-US" sz="2000" dirty="0" smtClean="0"/>
          </a:p>
          <a:p>
            <a:r>
              <a:rPr lang="ko-KR" altLang="en-US" sz="2000" b="1" dirty="0" smtClean="0"/>
              <a:t>종류 </a:t>
            </a:r>
            <a:r>
              <a:rPr lang="en-US" altLang="ko-KR" sz="2000" b="1" dirty="0" smtClean="0"/>
              <a:t>6H, 3H, 4H, 2H, H, HB, B, 2B, 3B, 4B, 6B, 7B </a:t>
            </a:r>
            <a:endParaRPr lang="ko-KR" altLang="en-US" sz="2000" dirty="0" smtClean="0"/>
          </a:p>
          <a:p>
            <a:r>
              <a:rPr lang="ko-KR" altLang="en-US" sz="2000" b="1" dirty="0" smtClean="0"/>
              <a:t>무른 연필심 연필 </a:t>
            </a:r>
            <a:r>
              <a:rPr lang="en-US" altLang="ko-KR" sz="2000" b="1" dirty="0" smtClean="0"/>
              <a:t>: 2B ~ 7B (</a:t>
            </a:r>
            <a:r>
              <a:rPr lang="ko-KR" altLang="en-US" sz="2000" b="1" dirty="0" err="1" smtClean="0"/>
              <a:t>스켓치용</a:t>
            </a:r>
            <a:r>
              <a:rPr lang="en-US" altLang="ko-KR" sz="2000" b="1" dirty="0" smtClean="0"/>
              <a:t>) </a:t>
            </a:r>
            <a:endParaRPr lang="ko-KR" altLang="en-US" sz="2000" dirty="0" smtClean="0"/>
          </a:p>
          <a:p>
            <a:r>
              <a:rPr lang="ko-KR" altLang="en-US" sz="2000" b="1" dirty="0" smtClean="0"/>
              <a:t>중간 연필심 연필 </a:t>
            </a:r>
            <a:r>
              <a:rPr lang="en-US" altLang="ko-KR" sz="2000" b="1" dirty="0" smtClean="0"/>
              <a:t>: 3H ~ B (</a:t>
            </a:r>
            <a:r>
              <a:rPr lang="ko-KR" altLang="en-US" sz="2000" b="1" dirty="0" smtClean="0"/>
              <a:t>선</a:t>
            </a:r>
            <a:r>
              <a:rPr lang="en-US" altLang="ko-KR" sz="2000" b="1" dirty="0" smtClean="0"/>
              <a:t>,</a:t>
            </a:r>
            <a:r>
              <a:rPr lang="ko-KR" altLang="en-US" sz="2000" b="1" dirty="0" smtClean="0"/>
              <a:t>숫자</a:t>
            </a:r>
            <a:r>
              <a:rPr lang="en-US" altLang="ko-KR" sz="2000" b="1" dirty="0" smtClean="0"/>
              <a:t>,</a:t>
            </a:r>
            <a:r>
              <a:rPr lang="ko-KR" altLang="en-US" sz="2000" b="1" dirty="0" smtClean="0"/>
              <a:t>문자용</a:t>
            </a:r>
            <a:r>
              <a:rPr lang="en-US" altLang="ko-KR" sz="2000" b="1" dirty="0" smtClean="0"/>
              <a:t>) </a:t>
            </a:r>
            <a:endParaRPr lang="ko-KR" altLang="en-US" sz="2000" dirty="0" smtClean="0"/>
          </a:p>
          <a:p>
            <a:r>
              <a:rPr lang="ko-KR" altLang="en-US" sz="2000" b="1" dirty="0" smtClean="0"/>
              <a:t>단단한 연필심 연필 </a:t>
            </a:r>
            <a:r>
              <a:rPr lang="en-US" altLang="ko-KR" sz="2000" b="1" dirty="0" smtClean="0"/>
              <a:t>:9H ~ 4H(</a:t>
            </a:r>
            <a:r>
              <a:rPr lang="ko-KR" altLang="en-US" sz="2000" b="1" dirty="0" smtClean="0"/>
              <a:t>연필 </a:t>
            </a:r>
            <a:r>
              <a:rPr lang="ko-KR" altLang="en-US" sz="2000" b="1" dirty="0" err="1" smtClean="0"/>
              <a:t>트레이싱용</a:t>
            </a:r>
            <a:r>
              <a:rPr lang="en-US" altLang="ko-KR" sz="2000" b="1" dirty="0" smtClean="0"/>
              <a:t>) </a:t>
            </a:r>
            <a:endParaRPr lang="ko-KR" altLang="en-US" sz="2000" dirty="0" smtClean="0"/>
          </a:p>
          <a:p>
            <a:r>
              <a:rPr lang="ko-KR" altLang="en-US" sz="2000" b="1" dirty="0" smtClean="0"/>
              <a:t>아동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크레파스 → 색연필 → 연필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통제력이 강함</a:t>
            </a:r>
            <a:r>
              <a:rPr lang="en-US" altLang="ko-KR" sz="2000" b="1" dirty="0" smtClean="0"/>
              <a:t>) </a:t>
            </a:r>
            <a:endParaRPr lang="ko-KR" altLang="en-US" sz="2000" dirty="0" smtClean="0"/>
          </a:p>
          <a:p>
            <a:r>
              <a:rPr lang="ko-KR" altLang="en-US" sz="2000" b="1" dirty="0" smtClean="0"/>
              <a:t>장점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심리검사에 사용 </a:t>
            </a:r>
            <a:r>
              <a:rPr lang="en-US" altLang="ko-KR" sz="2000" b="1" dirty="0" smtClean="0"/>
              <a:t>(</a:t>
            </a:r>
            <a:r>
              <a:rPr lang="ko-KR" altLang="en-US" sz="2000" b="1" dirty="0" err="1" smtClean="0"/>
              <a:t>필압</a:t>
            </a:r>
            <a:r>
              <a:rPr lang="ko-KR" altLang="en-US" sz="2000" b="1" dirty="0" smtClean="0"/>
              <a:t> 선의 형태 등으로 내담자의 심리를 파악하는데 활용 지우기 가능 </a:t>
            </a:r>
            <a:r>
              <a:rPr lang="en-US" altLang="ko-KR" sz="2000" b="1" dirty="0" smtClean="0"/>
              <a:t>/ </a:t>
            </a:r>
            <a:r>
              <a:rPr lang="ko-KR" altLang="en-US" sz="2000" b="1" dirty="0" smtClean="0"/>
              <a:t>지우개 </a:t>
            </a:r>
            <a:r>
              <a:rPr lang="en-US" altLang="ko-KR" sz="2000" b="1" dirty="0" smtClean="0"/>
              <a:t>)</a:t>
            </a:r>
            <a:endParaRPr lang="ko-KR" altLang="en-US" sz="2000" dirty="0" smtClean="0"/>
          </a:p>
          <a:p>
            <a:r>
              <a:rPr lang="ko-KR" altLang="en-US" sz="2000" b="1" dirty="0" smtClean="0"/>
              <a:t>* 그리기에 자신이 없는 아동에 유리 </a:t>
            </a:r>
            <a:endParaRPr lang="ko-KR" altLang="en-US" sz="2000" dirty="0" smtClean="0"/>
          </a:p>
          <a:p>
            <a:endParaRPr lang="ko-KR" altLang="en-US" sz="20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6336704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sz="2000" b="1" dirty="0" smtClean="0"/>
              <a:t>3. </a:t>
            </a:r>
            <a:r>
              <a:rPr lang="ko-KR" altLang="en-US" sz="2000" b="1" dirty="0" smtClean="0"/>
              <a:t>색연필 </a:t>
            </a:r>
            <a:endParaRPr lang="ko-KR" altLang="en-US" sz="2000" dirty="0" smtClean="0"/>
          </a:p>
          <a:p>
            <a:r>
              <a:rPr lang="en-US" altLang="ko-KR" sz="2000" b="1" dirty="0" smtClean="0"/>
              <a:t>12</a:t>
            </a:r>
            <a:r>
              <a:rPr lang="ko-KR" altLang="en-US" sz="2000" b="1" dirty="0" err="1" smtClean="0"/>
              <a:t>색이보통</a:t>
            </a:r>
            <a:r>
              <a:rPr lang="ko-KR" altLang="en-US" sz="2000" b="1" dirty="0" smtClean="0"/>
              <a:t> 인데 전문가용으로는 </a:t>
            </a:r>
            <a:r>
              <a:rPr lang="en-US" altLang="ko-KR" sz="2000" b="1" dirty="0" smtClean="0"/>
              <a:t>24</a:t>
            </a:r>
            <a:r>
              <a:rPr lang="ko-KR" altLang="en-US" sz="2000" b="1" dirty="0" smtClean="0"/>
              <a:t>색</a:t>
            </a:r>
            <a:r>
              <a:rPr lang="en-US" altLang="ko-KR" sz="2000" b="1" dirty="0" smtClean="0"/>
              <a:t>, 36</a:t>
            </a:r>
            <a:r>
              <a:rPr lang="ko-KR" altLang="en-US" sz="2000" b="1" dirty="0" smtClean="0"/>
              <a:t>색이 있음</a:t>
            </a:r>
            <a:r>
              <a:rPr lang="en-US" altLang="ko-KR" sz="2000" b="1" dirty="0" smtClean="0"/>
              <a:t>.</a:t>
            </a:r>
            <a:endParaRPr lang="ko-KR" altLang="en-US" sz="2000" dirty="0" smtClean="0"/>
          </a:p>
          <a:p>
            <a:r>
              <a:rPr lang="ko-KR" altLang="en-US" sz="2000" b="1" dirty="0" smtClean="0"/>
              <a:t>하드 색연필 </a:t>
            </a:r>
            <a:r>
              <a:rPr lang="en-US" altLang="ko-KR" sz="2000" b="1" dirty="0" smtClean="0"/>
              <a:t>- </a:t>
            </a:r>
            <a:r>
              <a:rPr lang="ko-KR" altLang="en-US" sz="2000" b="1" dirty="0" smtClean="0"/>
              <a:t>심이 가늘고 단단함 섬세한 작업 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전문가용</a:t>
            </a:r>
            <a:r>
              <a:rPr lang="en-US" altLang="ko-KR" sz="2000" b="1" dirty="0" smtClean="0"/>
              <a:t>...)</a:t>
            </a:r>
            <a:endParaRPr lang="ko-KR" altLang="en-US" sz="2000" dirty="0" smtClean="0"/>
          </a:p>
          <a:p>
            <a:r>
              <a:rPr lang="ko-KR" altLang="en-US" sz="2000" b="1" dirty="0" smtClean="0"/>
              <a:t>소프트 색연필 </a:t>
            </a:r>
            <a:r>
              <a:rPr lang="en-US" altLang="ko-KR" sz="2000" b="1" dirty="0" smtClean="0"/>
              <a:t>- </a:t>
            </a:r>
            <a:r>
              <a:rPr lang="ko-KR" altLang="en-US" sz="2000" b="1" dirty="0" smtClean="0"/>
              <a:t>심이 두껍고 부드럽다</a:t>
            </a:r>
            <a:r>
              <a:rPr lang="en-US" altLang="ko-KR" sz="2000" b="1" dirty="0" smtClean="0"/>
              <a:t>.</a:t>
            </a:r>
            <a:endParaRPr lang="ko-KR" altLang="en-US" sz="2000" dirty="0" smtClean="0"/>
          </a:p>
          <a:p>
            <a:r>
              <a:rPr lang="ko-KR" altLang="en-US" sz="2000" b="1" dirty="0" smtClean="0"/>
              <a:t>벗기는 형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돌리는 형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발달장애 아동에게 유용</a:t>
            </a:r>
            <a:endParaRPr lang="ko-KR" altLang="en-US" sz="2000" dirty="0" smtClean="0"/>
          </a:p>
          <a:p>
            <a:r>
              <a:rPr lang="ko-KR" altLang="en-US" sz="2000" b="1" dirty="0" smtClean="0"/>
              <a:t>연필과 같이 </a:t>
            </a:r>
            <a:r>
              <a:rPr lang="ko-KR" altLang="en-US" sz="2000" b="1" dirty="0" err="1" smtClean="0"/>
              <a:t>깍는</a:t>
            </a:r>
            <a:r>
              <a:rPr lang="ko-KR" altLang="en-US" sz="2000" b="1" dirty="0" smtClean="0"/>
              <a:t> 형은 세밀한 정밀묘사에 유용 </a:t>
            </a:r>
            <a:endParaRPr lang="ko-KR" altLang="en-US" sz="2000" dirty="0" smtClean="0"/>
          </a:p>
          <a:p>
            <a:r>
              <a:rPr lang="ko-KR" altLang="en-US" sz="2000" b="1" dirty="0" smtClean="0"/>
              <a:t>결벽증 아동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크레파스보다 색연필 선호 </a:t>
            </a:r>
            <a:endParaRPr lang="ko-KR" altLang="en-US" sz="2000" dirty="0" smtClean="0"/>
          </a:p>
          <a:p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파스텔 </a:t>
            </a:r>
            <a:endParaRPr lang="ko-KR" altLang="en-US" sz="2000" dirty="0" smtClean="0"/>
          </a:p>
          <a:p>
            <a:r>
              <a:rPr lang="ko-KR" altLang="en-US" sz="2000" b="1" dirty="0" smtClean="0"/>
              <a:t>파스텔은 일반적으로 부서지기 쉽고 연질이어서 촉감이 부드럽다</a:t>
            </a:r>
            <a:r>
              <a:rPr lang="en-US" altLang="ko-KR" sz="2000" b="1" dirty="0" smtClean="0"/>
              <a:t>. </a:t>
            </a:r>
            <a:r>
              <a:rPr lang="ko-KR" altLang="en-US" sz="2000" b="1" dirty="0" smtClean="0"/>
              <a:t>파스텔의 색채는 화려하고 부드럽고 포근하고 매력적인 느낌을</a:t>
            </a:r>
            <a:endParaRPr lang="ko-KR" altLang="en-US" sz="2000" dirty="0" smtClean="0"/>
          </a:p>
          <a:p>
            <a:r>
              <a:rPr lang="ko-KR" altLang="en-US" sz="2000" b="1" dirty="0" smtClean="0"/>
              <a:t>준다 </a:t>
            </a:r>
            <a:endParaRPr lang="ko-KR" altLang="en-US" sz="2000" dirty="0" smtClean="0"/>
          </a:p>
          <a:p>
            <a:r>
              <a:rPr lang="ko-KR" altLang="en-US" sz="2000" b="1" dirty="0" smtClean="0"/>
              <a:t>장점 </a:t>
            </a:r>
            <a:r>
              <a:rPr lang="en-US" altLang="ko-KR" sz="2000" b="1" dirty="0" smtClean="0"/>
              <a:t>:</a:t>
            </a:r>
            <a:r>
              <a:rPr lang="ko-KR" altLang="en-US" sz="2000" b="1" dirty="0" smtClean="0"/>
              <a:t>부드럽고 은은한 색상</a:t>
            </a:r>
            <a:endParaRPr lang="ko-KR" altLang="en-US" sz="2000" dirty="0" smtClean="0"/>
          </a:p>
          <a:p>
            <a:r>
              <a:rPr lang="ko-KR" altLang="en-US" sz="2000" b="1" dirty="0" smtClean="0"/>
              <a:t>손가락 사용 </a:t>
            </a:r>
            <a:r>
              <a:rPr lang="en-US" altLang="ko-KR" sz="2000" b="1" dirty="0" smtClean="0"/>
              <a:t>- </a:t>
            </a:r>
            <a:r>
              <a:rPr lang="ko-KR" altLang="en-US" sz="2000" b="1" dirty="0" smtClean="0"/>
              <a:t>손의 감각과 기능의 </a:t>
            </a:r>
            <a:r>
              <a:rPr lang="ko-KR" altLang="en-US" sz="2000" b="1" dirty="0" err="1" smtClean="0"/>
              <a:t>손기능의</a:t>
            </a:r>
            <a:r>
              <a:rPr lang="ko-KR" altLang="en-US" sz="2000" b="1" dirty="0" smtClean="0"/>
              <a:t> 향상</a:t>
            </a:r>
            <a:endParaRPr lang="ko-KR" altLang="en-US" sz="2000" dirty="0" smtClean="0"/>
          </a:p>
          <a:p>
            <a:r>
              <a:rPr lang="ko-KR" altLang="en-US" sz="2000" b="1" dirty="0" smtClean="0"/>
              <a:t>단점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가루가 날리고 쉬 더러워진다</a:t>
            </a:r>
            <a:r>
              <a:rPr lang="en-US" altLang="ko-KR" sz="2000" b="1" dirty="0" smtClean="0"/>
              <a:t>. </a:t>
            </a:r>
            <a:r>
              <a:rPr lang="ko-KR" altLang="en-US" sz="2000" b="1" dirty="0" smtClean="0"/>
              <a:t>물감과 달리 색을 더할수록 수정이 어렵다는 단점이 있다</a:t>
            </a:r>
            <a:endParaRPr lang="ko-KR" altLang="en-US" sz="2000" dirty="0" smtClean="0"/>
          </a:p>
          <a:p>
            <a:r>
              <a:rPr lang="ko-KR" altLang="en-US" sz="2000" b="1" dirty="0" err="1" smtClean="0"/>
              <a:t>결백증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내담자는</a:t>
            </a:r>
            <a:r>
              <a:rPr lang="ko-KR" altLang="en-US" sz="2000" b="1" dirty="0" smtClean="0"/>
              <a:t> 이 재료에 대해서 저항이 심함</a:t>
            </a:r>
            <a:r>
              <a:rPr lang="en-US" altLang="ko-KR" sz="2000" b="1" dirty="0" smtClean="0"/>
              <a:t>.</a:t>
            </a:r>
            <a:endParaRPr lang="ko-KR" altLang="en-US" sz="2000" dirty="0" smtClean="0"/>
          </a:p>
          <a:p>
            <a:r>
              <a:rPr lang="ko-KR" altLang="en-US" sz="2000" b="1" dirty="0" smtClean="0"/>
              <a:t>작품 완성 후 정착액을 뿌려준다</a:t>
            </a:r>
            <a:r>
              <a:rPr lang="en-US" altLang="ko-KR" sz="2000" b="1" dirty="0" smtClean="0"/>
              <a:t>.</a:t>
            </a:r>
            <a:endParaRPr lang="ko-KR" altLang="en-US" sz="2000" dirty="0" smtClean="0"/>
          </a:p>
          <a:p>
            <a:r>
              <a:rPr lang="en-US" altLang="ko-KR" sz="2000" b="1" dirty="0" smtClean="0"/>
              <a:t>5. </a:t>
            </a:r>
            <a:r>
              <a:rPr lang="ko-KR" altLang="en-US" sz="2000" b="1" dirty="0" smtClean="0"/>
              <a:t>크레파스</a:t>
            </a:r>
            <a:endParaRPr lang="ko-KR" altLang="en-US" sz="2000" dirty="0" smtClean="0"/>
          </a:p>
          <a:p>
            <a:r>
              <a:rPr lang="ko-KR" altLang="en-US" sz="2000" b="1" dirty="0" smtClean="0"/>
              <a:t>색을 다루는 재료 중 가장 쉽게 접근할 수 있는 재료</a:t>
            </a:r>
            <a:endParaRPr lang="ko-KR" altLang="en-US" sz="2000" dirty="0" smtClean="0"/>
          </a:p>
          <a:p>
            <a:r>
              <a:rPr lang="ko-KR" altLang="en-US" sz="2000" b="1" dirty="0" smtClean="0"/>
              <a:t>장점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사용이 쉽고 간단하며 자유롭게 표현할 수 있음</a:t>
            </a:r>
            <a:r>
              <a:rPr lang="en-US" altLang="ko-KR" sz="2000" b="1" dirty="0" smtClean="0"/>
              <a:t>.</a:t>
            </a:r>
            <a:endParaRPr lang="ko-KR" altLang="en-US" sz="2000" dirty="0" smtClean="0"/>
          </a:p>
          <a:p>
            <a:r>
              <a:rPr lang="ko-KR" altLang="en-US" sz="2000" b="1" dirty="0" smtClean="0"/>
              <a:t>단점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수정이 어렵고 강하게 색칠할 때 가루가 붙어 나온다</a:t>
            </a:r>
            <a:r>
              <a:rPr lang="en-US" altLang="ko-KR" sz="2000" b="1" dirty="0" smtClean="0"/>
              <a:t>.</a:t>
            </a:r>
            <a:endParaRPr lang="ko-KR" altLang="en-US" sz="2000" dirty="0" smtClean="0"/>
          </a:p>
          <a:p>
            <a:r>
              <a:rPr lang="ko-KR" altLang="en-US" sz="2000" b="1" dirty="0" smtClean="0"/>
              <a:t>크레파스를 이용한 기법들 </a:t>
            </a:r>
            <a:endParaRPr lang="ko-KR" altLang="en-US" sz="2000" dirty="0" smtClean="0"/>
          </a:p>
          <a:p>
            <a:r>
              <a:rPr lang="ko-KR" altLang="en-US" sz="2000" b="1" dirty="0" err="1" smtClean="0"/>
              <a:t>스크레치</a:t>
            </a:r>
            <a:r>
              <a:rPr lang="ko-KR" altLang="en-US" sz="2000" b="1" dirty="0" smtClean="0"/>
              <a:t> 기법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점묘법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크레파스판화</a:t>
            </a:r>
            <a:r>
              <a:rPr lang="en-US" altLang="ko-KR" sz="2000" b="1" dirty="0" smtClean="0"/>
              <a:t>(</a:t>
            </a:r>
            <a:r>
              <a:rPr lang="ko-KR" altLang="en-US" sz="2000" b="1" dirty="0" err="1" smtClean="0"/>
              <a:t>사포지에</a:t>
            </a:r>
            <a:r>
              <a:rPr lang="ko-KR" altLang="en-US" sz="2000" b="1" dirty="0" smtClean="0"/>
              <a:t> 그림</a:t>
            </a:r>
            <a:r>
              <a:rPr lang="en-US" altLang="ko-KR" sz="2000" b="1" dirty="0" smtClean="0"/>
              <a:t>- </a:t>
            </a:r>
            <a:r>
              <a:rPr lang="ko-KR" altLang="en-US" sz="2000" b="1" dirty="0" smtClean="0"/>
              <a:t>다리미로 찍기 </a:t>
            </a:r>
            <a:r>
              <a:rPr lang="en-US" altLang="ko-KR" sz="2000" b="1" dirty="0" smtClean="0"/>
              <a:t>)</a:t>
            </a:r>
            <a:endParaRPr lang="ko-KR" altLang="en-US" sz="2000" dirty="0" smtClean="0"/>
          </a:p>
          <a:p>
            <a:endParaRPr lang="ko-KR" altLang="en-US" sz="20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35608" y="260648"/>
            <a:ext cx="7498080" cy="6408712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sz="2000" b="1" dirty="0" smtClean="0"/>
              <a:t>6.</a:t>
            </a:r>
            <a:r>
              <a:rPr lang="ko-KR" altLang="en-US" sz="2000" b="1" dirty="0" smtClean="0"/>
              <a:t>물감</a:t>
            </a:r>
            <a:endParaRPr lang="ko-KR" altLang="en-US" sz="2000" dirty="0" smtClean="0"/>
          </a:p>
          <a:p>
            <a:r>
              <a:rPr lang="ko-KR" altLang="en-US" sz="2000" b="1" dirty="0" smtClean="0"/>
              <a:t>수채화 물감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물의 양 </a:t>
            </a:r>
            <a:r>
              <a:rPr lang="en-US" altLang="ko-KR" sz="2000" b="1" dirty="0" smtClean="0"/>
              <a:t>/ </a:t>
            </a:r>
            <a:r>
              <a:rPr lang="ko-KR" altLang="en-US" sz="2000" b="1" dirty="0" smtClean="0"/>
              <a:t>종이의 재질에 따라</a:t>
            </a:r>
            <a:endParaRPr lang="ko-KR" altLang="en-US" sz="2000" dirty="0" smtClean="0"/>
          </a:p>
          <a:p>
            <a:r>
              <a:rPr lang="ko-KR" altLang="en-US" sz="2000" b="1" dirty="0" smtClean="0"/>
              <a:t>통제가 어려운 매체 </a:t>
            </a:r>
            <a:r>
              <a:rPr lang="en-US" altLang="ko-KR" sz="2000" b="1" dirty="0" smtClean="0"/>
              <a:t>- </a:t>
            </a:r>
            <a:r>
              <a:rPr lang="ko-KR" altLang="en-US" sz="2000" b="1" dirty="0" smtClean="0"/>
              <a:t>불기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찍기</a:t>
            </a:r>
            <a:r>
              <a:rPr lang="en-US" altLang="ko-KR" sz="2000" b="1" dirty="0" smtClean="0"/>
              <a:t>, </a:t>
            </a:r>
            <a:r>
              <a:rPr lang="ko-KR" altLang="en-US" sz="2000" b="1" dirty="0" err="1" smtClean="0"/>
              <a:t>데칼코마니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뿌리기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흘리기</a:t>
            </a:r>
            <a:r>
              <a:rPr lang="en-US" altLang="ko-KR" sz="2000" b="1" dirty="0" smtClean="0"/>
              <a:t>,</a:t>
            </a:r>
            <a:r>
              <a:rPr lang="ko-KR" altLang="en-US" sz="2000" b="1" dirty="0" smtClean="0"/>
              <a:t>등</a:t>
            </a:r>
            <a:endParaRPr lang="ko-KR" altLang="en-US" sz="2000" dirty="0" smtClean="0"/>
          </a:p>
          <a:p>
            <a:r>
              <a:rPr lang="ko-KR" altLang="en-US" sz="2000" b="1" dirty="0" smtClean="0"/>
              <a:t>* 튜브용기 </a:t>
            </a:r>
            <a:r>
              <a:rPr lang="en-US" altLang="ko-KR" sz="2000" b="1" dirty="0" smtClean="0"/>
              <a:t>- </a:t>
            </a:r>
            <a:r>
              <a:rPr lang="ko-KR" altLang="en-US" sz="2000" b="1" dirty="0" smtClean="0"/>
              <a:t>스트레스 해소 및 </a:t>
            </a:r>
            <a:r>
              <a:rPr lang="ko-KR" altLang="en-US" sz="2000" b="1" dirty="0" err="1" smtClean="0"/>
              <a:t>소근육</a:t>
            </a:r>
            <a:r>
              <a:rPr lang="ko-KR" altLang="en-US" sz="2000" b="1" dirty="0" smtClean="0"/>
              <a:t> 운동효과 </a:t>
            </a:r>
            <a:endParaRPr lang="ko-KR" altLang="en-US" sz="2000" dirty="0" smtClean="0"/>
          </a:p>
          <a:p>
            <a:r>
              <a:rPr lang="ko-KR" altLang="en-US" sz="2000" b="1" dirty="0" smtClean="0"/>
              <a:t>아크릴 물감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건조가 빠르고 빠른 시간에 작업을 할 수 있음</a:t>
            </a:r>
            <a:r>
              <a:rPr lang="en-US" altLang="ko-KR" sz="2000" b="1" dirty="0" smtClean="0"/>
              <a:t>.</a:t>
            </a:r>
            <a:endParaRPr lang="ko-KR" altLang="en-US" sz="2000" dirty="0" smtClean="0"/>
          </a:p>
          <a:p>
            <a:r>
              <a:rPr lang="en-US" altLang="ko-KR" sz="2000" b="1" dirty="0" smtClean="0"/>
              <a:t>OHP, </a:t>
            </a:r>
            <a:r>
              <a:rPr lang="ko-KR" altLang="en-US" sz="2000" b="1" dirty="0" err="1" smtClean="0"/>
              <a:t>우드락</a:t>
            </a:r>
            <a:r>
              <a:rPr lang="ko-KR" altLang="en-US" sz="2000" b="1" dirty="0" smtClean="0"/>
              <a:t> 아크릴판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종이나 천에 작업가능 </a:t>
            </a:r>
            <a:endParaRPr lang="ko-KR" altLang="en-US" sz="2000" dirty="0" smtClean="0"/>
          </a:p>
          <a:p>
            <a:r>
              <a:rPr lang="ko-KR" altLang="en-US" sz="2000" b="1" dirty="0" smtClean="0"/>
              <a:t>유화물감도 있으나 미술치료에는 잘 사용하지 않음</a:t>
            </a:r>
            <a:r>
              <a:rPr lang="en-US" altLang="ko-KR" sz="2000" b="1" dirty="0" smtClean="0"/>
              <a:t>.</a:t>
            </a:r>
            <a:endParaRPr lang="ko-KR" altLang="en-US" sz="2000" dirty="0" smtClean="0"/>
          </a:p>
          <a:p>
            <a:r>
              <a:rPr lang="en-US" altLang="ko-KR" sz="2000" b="1" dirty="0" smtClean="0"/>
              <a:t>7. </a:t>
            </a:r>
            <a:r>
              <a:rPr lang="ko-KR" altLang="en-US" sz="2000" b="1" dirty="0" err="1" smtClean="0"/>
              <a:t>점토류</a:t>
            </a:r>
            <a:endParaRPr lang="ko-KR" altLang="en-US" sz="2000" dirty="0" smtClean="0"/>
          </a:p>
          <a:p>
            <a:r>
              <a:rPr lang="ko-KR" altLang="en-US" sz="2000" b="1" dirty="0" smtClean="0"/>
              <a:t>여러 종류가 있고 </a:t>
            </a:r>
            <a:r>
              <a:rPr lang="en-US" altLang="ko-KR" sz="2000" b="1" dirty="0" smtClean="0"/>
              <a:t>( </a:t>
            </a:r>
            <a:r>
              <a:rPr lang="ko-KR" altLang="en-US" sz="2000" b="1" dirty="0" smtClean="0"/>
              <a:t>갈색점토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백점토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지점토 컬러점토 등</a:t>
            </a:r>
            <a:r>
              <a:rPr lang="en-US" altLang="ko-KR" sz="2000" b="1" dirty="0" smtClean="0"/>
              <a:t>)</a:t>
            </a:r>
            <a:endParaRPr lang="ko-KR" altLang="en-US" sz="2000" dirty="0" smtClean="0"/>
          </a:p>
          <a:p>
            <a:r>
              <a:rPr lang="ko-KR" altLang="en-US" sz="2000" b="1" dirty="0" smtClean="0"/>
              <a:t>장점 </a:t>
            </a:r>
            <a:r>
              <a:rPr lang="en-US" altLang="ko-KR" sz="2000" b="1" dirty="0" smtClean="0"/>
              <a:t>: </a:t>
            </a:r>
            <a:r>
              <a:rPr lang="ko-KR" altLang="en-US" sz="2000" b="1" dirty="0" err="1" smtClean="0"/>
              <a:t>소근육</a:t>
            </a:r>
            <a:r>
              <a:rPr lang="ko-KR" altLang="en-US" sz="2000" b="1" dirty="0" smtClean="0"/>
              <a:t> 운동에 좋음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약간의 손동작으로 에너지 발산을 통한 스트레스 해소</a:t>
            </a:r>
            <a:endParaRPr lang="ko-KR" altLang="en-US" sz="2000" dirty="0" smtClean="0"/>
          </a:p>
          <a:p>
            <a:r>
              <a:rPr lang="en-US" altLang="ko-KR" sz="2000" b="1" dirty="0" smtClean="0"/>
              <a:t>8, </a:t>
            </a:r>
            <a:r>
              <a:rPr lang="ko-KR" altLang="en-US" sz="2000" b="1" dirty="0" smtClean="0"/>
              <a:t>지우개 </a:t>
            </a:r>
            <a:r>
              <a:rPr lang="en-US" altLang="ko-KR" sz="2000" b="1" dirty="0" smtClean="0"/>
              <a:t>( </a:t>
            </a:r>
            <a:r>
              <a:rPr lang="ko-KR" altLang="en-US" sz="2000" b="1" dirty="0" smtClean="0"/>
              <a:t>미술용</a:t>
            </a:r>
            <a:r>
              <a:rPr lang="en-US" altLang="ko-KR" sz="2000" b="1" dirty="0" smtClean="0"/>
              <a:t>)</a:t>
            </a:r>
            <a:endParaRPr lang="ko-KR" altLang="en-US" sz="2000" dirty="0" smtClean="0"/>
          </a:p>
          <a:p>
            <a:r>
              <a:rPr lang="ko-KR" altLang="en-US" sz="2000" b="1" dirty="0" smtClean="0"/>
              <a:t>연필 사용시 가능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편안한 재료</a:t>
            </a:r>
            <a:endParaRPr lang="ko-KR" altLang="en-US" sz="2000" dirty="0" smtClean="0"/>
          </a:p>
          <a:p>
            <a:r>
              <a:rPr lang="ko-KR" altLang="en-US" sz="2000" b="1" dirty="0" smtClean="0"/>
              <a:t>지우개 과다 사용아동은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불안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방어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저항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강박적 사고</a:t>
            </a:r>
            <a:endParaRPr lang="ko-KR" altLang="en-US" sz="2000" dirty="0" smtClean="0"/>
          </a:p>
          <a:p>
            <a:r>
              <a:rPr lang="en-US" altLang="ko-KR" sz="2000" b="1" dirty="0" smtClean="0"/>
              <a:t>9. </a:t>
            </a:r>
            <a:r>
              <a:rPr lang="ko-KR" altLang="en-US" sz="2000" b="1" dirty="0" smtClean="0"/>
              <a:t>테이프</a:t>
            </a:r>
            <a:endParaRPr lang="ko-KR" altLang="en-US" sz="2000" dirty="0" smtClean="0"/>
          </a:p>
          <a:p>
            <a:r>
              <a:rPr lang="ko-KR" altLang="en-US" sz="2000" b="1" dirty="0" smtClean="0"/>
              <a:t>굵기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재질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용도에 따라 다양함 쉽게 떨어지는 습성을 이용하여 작품에</a:t>
            </a:r>
            <a:endParaRPr lang="ko-KR" altLang="en-US" sz="2000" dirty="0" smtClean="0"/>
          </a:p>
          <a:p>
            <a:r>
              <a:rPr lang="ko-KR" altLang="en-US" sz="2000" b="1" dirty="0" smtClean="0"/>
              <a:t>이용한다</a:t>
            </a:r>
            <a:r>
              <a:rPr lang="en-US" altLang="ko-KR" sz="2000" b="1" dirty="0" smtClean="0"/>
              <a:t>.</a:t>
            </a:r>
            <a:endParaRPr lang="ko-KR" altLang="en-US" sz="2000" dirty="0" smtClean="0"/>
          </a:p>
          <a:p>
            <a:endParaRPr lang="ko-KR" altLang="en-US" sz="20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35608" y="404664"/>
            <a:ext cx="7498080" cy="6264696"/>
          </a:xfrm>
        </p:spPr>
        <p:txBody>
          <a:bodyPr>
            <a:normAutofit lnSpcReduction="10000"/>
          </a:bodyPr>
          <a:lstStyle/>
          <a:p>
            <a:r>
              <a:rPr lang="en-US" altLang="ko-KR" sz="2000" b="1" dirty="0" smtClean="0"/>
              <a:t>10, </a:t>
            </a:r>
            <a:r>
              <a:rPr lang="ko-KR" altLang="en-US" sz="2000" b="1" dirty="0" smtClean="0"/>
              <a:t>가위 </a:t>
            </a:r>
            <a:endParaRPr lang="ko-KR" altLang="en-US" sz="2000" dirty="0" smtClean="0"/>
          </a:p>
          <a:p>
            <a:r>
              <a:rPr lang="ko-KR" altLang="en-US" sz="2000" b="1" dirty="0" smtClean="0"/>
              <a:t>종이 두께 재료에 따라 다름</a:t>
            </a:r>
            <a:r>
              <a:rPr lang="en-US" altLang="ko-KR" sz="2000" b="1" dirty="0" smtClean="0"/>
              <a:t>.</a:t>
            </a:r>
            <a:endParaRPr lang="ko-KR" altLang="en-US" sz="2000" dirty="0" smtClean="0"/>
          </a:p>
          <a:p>
            <a:r>
              <a:rPr lang="ko-KR" altLang="en-US" sz="2000" b="1" dirty="0" smtClean="0"/>
              <a:t>아동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안전가위</a:t>
            </a:r>
            <a:r>
              <a:rPr lang="en-US" altLang="ko-KR" sz="2000" b="1" dirty="0" smtClean="0"/>
              <a:t>/ </a:t>
            </a:r>
            <a:r>
              <a:rPr lang="ko-KR" altLang="en-US" sz="2000" b="1" dirty="0" err="1" smtClean="0"/>
              <a:t>핑킹가위</a:t>
            </a:r>
            <a:r>
              <a:rPr lang="ko-KR" altLang="en-US" sz="2000" b="1" dirty="0" smtClean="0"/>
              <a:t> 공격성 아동이나 정신분열증 환자에게는 조심 </a:t>
            </a:r>
            <a:endParaRPr lang="ko-KR" altLang="en-US" sz="2000" dirty="0" smtClean="0"/>
          </a:p>
          <a:p>
            <a:r>
              <a:rPr lang="en-US" altLang="ko-KR" sz="2000" b="1" dirty="0" smtClean="0"/>
              <a:t>11, </a:t>
            </a:r>
            <a:r>
              <a:rPr lang="ko-KR" altLang="en-US" sz="2000" b="1" dirty="0" smtClean="0"/>
              <a:t>붓</a:t>
            </a:r>
            <a:endParaRPr lang="ko-KR" altLang="en-US" sz="2000" dirty="0" smtClean="0"/>
          </a:p>
          <a:p>
            <a:r>
              <a:rPr lang="ko-KR" altLang="en-US" sz="2000" b="1" dirty="0" smtClean="0"/>
              <a:t>물감에 따라 쓰이는 붓의 종류가 다름</a:t>
            </a:r>
            <a:endParaRPr lang="ko-KR" altLang="en-US" sz="2000" dirty="0" smtClean="0"/>
          </a:p>
          <a:p>
            <a:r>
              <a:rPr lang="ko-KR" altLang="en-US" sz="2000" b="1" dirty="0" smtClean="0"/>
              <a:t>수채화 붓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부드럽고 탄력이 강함</a:t>
            </a:r>
            <a:r>
              <a:rPr lang="en-US" altLang="ko-KR" sz="2000" b="1" dirty="0" smtClean="0"/>
              <a:t>. </a:t>
            </a:r>
            <a:endParaRPr lang="ko-KR" altLang="en-US" sz="2000" dirty="0" smtClean="0"/>
          </a:p>
          <a:p>
            <a:r>
              <a:rPr lang="ko-KR" altLang="en-US" sz="2000" b="1" dirty="0" smtClean="0"/>
              <a:t>큰 붓이나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페인트 붓 </a:t>
            </a:r>
            <a:endParaRPr lang="ko-KR" altLang="en-US" sz="2000" dirty="0" smtClean="0"/>
          </a:p>
          <a:p>
            <a:r>
              <a:rPr lang="ko-KR" altLang="en-US" sz="2000" b="1" dirty="0" smtClean="0"/>
              <a:t>큰 종이 집단화 아동의 흥미유발 및 집중도 스트레스 해소</a:t>
            </a:r>
            <a:endParaRPr lang="ko-KR" altLang="en-US" sz="2000" dirty="0" smtClean="0"/>
          </a:p>
          <a:p>
            <a:r>
              <a:rPr lang="en-US" altLang="ko-KR" sz="2000" b="1" dirty="0" smtClean="0"/>
              <a:t>12. </a:t>
            </a:r>
            <a:r>
              <a:rPr lang="ko-KR" altLang="en-US" sz="2000" b="1" dirty="0" smtClean="0"/>
              <a:t>풀 </a:t>
            </a:r>
            <a:endParaRPr lang="ko-KR" altLang="en-US" sz="2000" dirty="0" smtClean="0"/>
          </a:p>
          <a:p>
            <a:r>
              <a:rPr lang="ko-KR" altLang="en-US" sz="2000" b="1" dirty="0" err="1" smtClean="0"/>
              <a:t>딱풀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물풀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밀가루 풀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목공용 풀</a:t>
            </a:r>
            <a:r>
              <a:rPr lang="en-US" altLang="ko-KR" sz="2000" b="1" dirty="0" smtClean="0"/>
              <a:t>, </a:t>
            </a:r>
            <a:r>
              <a:rPr lang="ko-KR" altLang="en-US" sz="2000" b="1" dirty="0" err="1" smtClean="0"/>
              <a:t>오공본드</a:t>
            </a:r>
            <a:endParaRPr lang="ko-KR" altLang="en-US" sz="2000" dirty="0" smtClean="0"/>
          </a:p>
          <a:p>
            <a:r>
              <a:rPr lang="ko-KR" altLang="en-US" sz="2000" b="1" dirty="0" smtClean="0"/>
              <a:t>밀가루 풀 </a:t>
            </a:r>
            <a:r>
              <a:rPr lang="en-US" altLang="ko-KR" sz="2000" b="1" dirty="0" smtClean="0"/>
              <a:t>+ </a:t>
            </a:r>
            <a:r>
              <a:rPr lang="ko-KR" altLang="en-US" sz="2000" b="1" dirty="0" smtClean="0"/>
              <a:t>물감 </a:t>
            </a:r>
            <a:r>
              <a:rPr lang="en-US" altLang="ko-KR" sz="2000" b="1" dirty="0" smtClean="0"/>
              <a:t>:</a:t>
            </a:r>
            <a:r>
              <a:rPr lang="ko-KR" altLang="en-US" sz="2000" b="1" dirty="0" err="1" smtClean="0"/>
              <a:t>핑거페인팅</a:t>
            </a:r>
            <a:r>
              <a:rPr lang="ko-KR" altLang="en-US" sz="2000" b="1" dirty="0" smtClean="0"/>
              <a:t> 재료</a:t>
            </a:r>
            <a:endParaRPr lang="ko-KR" altLang="en-US" sz="2000" dirty="0" smtClean="0"/>
          </a:p>
          <a:p>
            <a:r>
              <a:rPr lang="en-US" altLang="ko-KR" sz="2000" b="1" dirty="0" smtClean="0"/>
              <a:t>13. </a:t>
            </a:r>
            <a:r>
              <a:rPr lang="ko-KR" altLang="en-US" sz="2000" b="1" dirty="0" smtClean="0"/>
              <a:t>기타</a:t>
            </a:r>
            <a:endParaRPr lang="ko-KR" altLang="en-US" sz="2000" dirty="0" smtClean="0"/>
          </a:p>
          <a:p>
            <a:r>
              <a:rPr lang="ko-KR" altLang="en-US" sz="2000" b="1" dirty="0" smtClean="0"/>
              <a:t>끈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리본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스티로폼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사진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콩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모래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나무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조개 등 다양한 재료이용</a:t>
            </a:r>
            <a:endParaRPr lang="ko-KR" altLang="en-US" sz="2000" dirty="0" smtClean="0"/>
          </a:p>
          <a:p>
            <a:r>
              <a:rPr lang="ko-KR" altLang="en-US" sz="2000" b="1" dirty="0" smtClean="0"/>
              <a:t>* 다양한 재료는 </a:t>
            </a:r>
            <a:r>
              <a:rPr lang="ko-KR" altLang="en-US" sz="2000" b="1" dirty="0" err="1" smtClean="0"/>
              <a:t>내담자를</a:t>
            </a:r>
            <a:r>
              <a:rPr lang="ko-KR" altLang="en-US" sz="2000" b="1" dirty="0" smtClean="0"/>
              <a:t> 편안하게 해주고 창의력과 표현력을 길러준다</a:t>
            </a:r>
            <a:r>
              <a:rPr lang="en-US" altLang="ko-KR" sz="2000" b="1" dirty="0" smtClean="0"/>
              <a:t>,</a:t>
            </a:r>
            <a:endParaRPr lang="ko-KR" altLang="en-US" sz="2000" dirty="0" smtClean="0"/>
          </a:p>
          <a:p>
            <a:r>
              <a:rPr lang="ko-KR" altLang="en-US" sz="2000" b="1" dirty="0" smtClean="0"/>
              <a:t>자신감과 흥미를 유발 시킨다</a:t>
            </a:r>
            <a:r>
              <a:rPr lang="en-US" altLang="ko-KR" sz="2000" b="1" dirty="0" smtClean="0"/>
              <a:t>.</a:t>
            </a:r>
            <a:endParaRPr lang="ko-KR" altLang="en-US" sz="2000" dirty="0" smtClean="0"/>
          </a:p>
          <a:p>
            <a:endParaRPr lang="ko-KR" altLang="en-US" sz="20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35608" y="620688"/>
            <a:ext cx="7498080" cy="6048672"/>
          </a:xfrm>
        </p:spPr>
        <p:txBody>
          <a:bodyPr>
            <a:normAutofit/>
          </a:bodyPr>
          <a:lstStyle/>
          <a:p>
            <a:endParaRPr lang="en-US" altLang="ko-KR" sz="2000" b="1" dirty="0" smtClean="0"/>
          </a:p>
          <a:p>
            <a:endParaRPr lang="en-US" altLang="ko-KR" sz="2000" b="1" dirty="0" smtClean="0"/>
          </a:p>
          <a:p>
            <a:r>
              <a:rPr lang="ko-KR" altLang="en-US" sz="2800" b="1" dirty="0" smtClean="0"/>
              <a:t>자</a:t>
            </a:r>
            <a:r>
              <a:rPr lang="en-US" altLang="ko-KR" sz="2800" b="1" dirty="0" smtClean="0"/>
              <a:t>. </a:t>
            </a:r>
            <a:r>
              <a:rPr lang="ko-KR" altLang="en-US" sz="2800" b="1" dirty="0" smtClean="0"/>
              <a:t>미술치료 기법</a:t>
            </a:r>
            <a:endParaRPr lang="en-US" altLang="ko-KR" sz="2800" b="1" dirty="0" smtClean="0"/>
          </a:p>
          <a:p>
            <a:r>
              <a:rPr lang="en-US" altLang="ko-KR" sz="2800" b="1" dirty="0" smtClean="0"/>
              <a:t>(</a:t>
            </a:r>
            <a:r>
              <a:rPr lang="ko-KR" altLang="en-US" sz="2800" b="1" dirty="0" smtClean="0"/>
              <a:t>각종 매체를 활용한</a:t>
            </a:r>
            <a:r>
              <a:rPr lang="en-US" altLang="ko-KR" sz="2800" b="1" dirty="0" smtClean="0"/>
              <a:t>) </a:t>
            </a:r>
          </a:p>
          <a:p>
            <a:endParaRPr lang="ko-KR" altLang="en-US" sz="2000" dirty="0" smtClean="0"/>
          </a:p>
          <a:p>
            <a:r>
              <a:rPr lang="en-US" altLang="ko-KR" sz="2400" b="1" dirty="0" smtClean="0"/>
              <a:t>1. </a:t>
            </a:r>
            <a:r>
              <a:rPr lang="ko-KR" altLang="en-US" sz="2400" b="1" dirty="0" smtClean="0"/>
              <a:t>연필을 이용한 작품 </a:t>
            </a:r>
            <a:endParaRPr lang="ko-KR" altLang="en-US" sz="2400" dirty="0" smtClean="0"/>
          </a:p>
          <a:p>
            <a:r>
              <a:rPr lang="en-US" altLang="ko-KR" sz="2400" b="1" dirty="0" smtClean="0"/>
              <a:t>2. </a:t>
            </a:r>
            <a:r>
              <a:rPr lang="ko-KR" altLang="en-US" sz="2400" b="1" dirty="0" smtClean="0"/>
              <a:t>색연필을 이용한 그림 </a:t>
            </a:r>
            <a:endParaRPr lang="ko-KR" altLang="en-US" sz="2400" dirty="0" smtClean="0"/>
          </a:p>
          <a:p>
            <a:r>
              <a:rPr lang="en-US" altLang="ko-KR" sz="2400" b="1" dirty="0" smtClean="0"/>
              <a:t>3. </a:t>
            </a:r>
            <a:r>
              <a:rPr lang="ko-KR" altLang="en-US" sz="2400" b="1" dirty="0" smtClean="0"/>
              <a:t>물감을 이용한 작품 </a:t>
            </a:r>
            <a:endParaRPr lang="ko-KR" altLang="en-US" sz="2400" dirty="0" smtClean="0"/>
          </a:p>
          <a:p>
            <a:r>
              <a:rPr lang="en-US" altLang="ko-KR" sz="2400" b="1" dirty="0" smtClean="0"/>
              <a:t>4. </a:t>
            </a:r>
            <a:r>
              <a:rPr lang="ko-KR" altLang="en-US" sz="2400" b="1" dirty="0" smtClean="0"/>
              <a:t>색종이를 이용한 작품 </a:t>
            </a:r>
            <a:endParaRPr lang="ko-KR" altLang="en-US" sz="2400" dirty="0" smtClean="0"/>
          </a:p>
          <a:p>
            <a:r>
              <a:rPr lang="en-US" altLang="ko-KR" sz="2400" b="1" dirty="0" smtClean="0"/>
              <a:t>5. </a:t>
            </a:r>
            <a:r>
              <a:rPr lang="ko-KR" altLang="en-US" sz="2400" b="1" dirty="0" err="1" smtClean="0"/>
              <a:t>반짝이</a:t>
            </a:r>
            <a:r>
              <a:rPr lang="ko-KR" altLang="en-US" sz="2400" b="1" dirty="0" smtClean="0"/>
              <a:t> 풀을 이용한 작품 </a:t>
            </a:r>
            <a:endParaRPr lang="ko-KR" altLang="en-US" sz="2400" dirty="0" smtClean="0"/>
          </a:p>
          <a:p>
            <a:r>
              <a:rPr lang="en-US" altLang="ko-KR" sz="2400" b="1" dirty="0" smtClean="0"/>
              <a:t>6. </a:t>
            </a:r>
            <a:r>
              <a:rPr lang="ko-KR" altLang="en-US" sz="2400" b="1" dirty="0" smtClean="0"/>
              <a:t>흙을 이용한 작품</a:t>
            </a:r>
            <a:endParaRPr lang="ko-KR" altLang="en-US" sz="2400" dirty="0" smtClean="0"/>
          </a:p>
          <a:p>
            <a:r>
              <a:rPr lang="en-US" altLang="ko-KR" sz="2400" b="1" dirty="0" smtClean="0"/>
              <a:t>7. </a:t>
            </a:r>
            <a:r>
              <a:rPr lang="ko-KR" altLang="en-US" sz="2400" b="1" dirty="0" smtClean="0"/>
              <a:t>자연물을 이용한 작품 </a:t>
            </a:r>
            <a:endParaRPr lang="ko-KR" altLang="en-US" sz="2400" dirty="0" smtClean="0"/>
          </a:p>
          <a:p>
            <a:endParaRPr lang="ko-KR" altLang="en-US" sz="20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1435608" y="620688"/>
            <a:ext cx="7498080" cy="5627712"/>
          </a:xfrm>
        </p:spPr>
        <p:txBody>
          <a:bodyPr>
            <a:normAutofit fontScale="77500" lnSpcReduction="20000"/>
          </a:bodyPr>
          <a:lstStyle/>
          <a:p>
            <a:endParaRPr lang="en-US" altLang="ko-KR" b="1" dirty="0" smtClean="0"/>
          </a:p>
          <a:p>
            <a:r>
              <a:rPr lang="en-US" altLang="ko-KR" b="1" dirty="0" smtClean="0"/>
              <a:t>8. </a:t>
            </a:r>
            <a:r>
              <a:rPr lang="ko-KR" altLang="en-US" b="1" dirty="0" smtClean="0"/>
              <a:t>음식물을 이용한 작품</a:t>
            </a:r>
            <a:endParaRPr lang="ko-KR" altLang="en-US" dirty="0" smtClean="0"/>
          </a:p>
          <a:p>
            <a:r>
              <a:rPr lang="en-US" altLang="ko-KR" b="1" dirty="0" smtClean="0"/>
              <a:t>9. </a:t>
            </a:r>
            <a:r>
              <a:rPr lang="ko-KR" altLang="en-US" b="1" dirty="0" smtClean="0"/>
              <a:t>생활용품을 이용한 작품</a:t>
            </a:r>
            <a:endParaRPr lang="en-US" altLang="ko-KR" b="1" dirty="0" smtClean="0"/>
          </a:p>
          <a:p>
            <a:r>
              <a:rPr lang="en-US" altLang="ko-KR" b="1" dirty="0" smtClean="0"/>
              <a:t>10. </a:t>
            </a:r>
            <a:r>
              <a:rPr lang="ko-KR" altLang="en-US" b="1" dirty="0" smtClean="0"/>
              <a:t>스티커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목판을 이용한 작품 </a:t>
            </a:r>
            <a:endParaRPr lang="ko-KR" altLang="en-US" dirty="0" smtClean="0"/>
          </a:p>
          <a:p>
            <a:r>
              <a:rPr lang="en-US" altLang="ko-KR" b="1" dirty="0" smtClean="0"/>
              <a:t>11. </a:t>
            </a:r>
            <a:r>
              <a:rPr lang="ko-KR" altLang="en-US" b="1" dirty="0" smtClean="0"/>
              <a:t>기타 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먹물 </a:t>
            </a:r>
            <a:r>
              <a:rPr lang="en-US" altLang="ko-KR" b="1" dirty="0" smtClean="0"/>
              <a:t>/ </a:t>
            </a:r>
            <a:r>
              <a:rPr lang="ko-KR" altLang="en-US" b="1" dirty="0" smtClean="0"/>
              <a:t>잡지</a:t>
            </a:r>
            <a:r>
              <a:rPr lang="en-US" altLang="ko-KR" b="1" dirty="0" smtClean="0"/>
              <a:t>)</a:t>
            </a:r>
            <a:endParaRPr lang="ko-KR" altLang="en-US" dirty="0" smtClean="0"/>
          </a:p>
          <a:p>
            <a:r>
              <a:rPr lang="en-US" altLang="ko-KR" b="1" dirty="0" smtClean="0"/>
              <a:t>12. </a:t>
            </a:r>
            <a:r>
              <a:rPr lang="ko-KR" altLang="en-US" b="1" dirty="0" smtClean="0"/>
              <a:t>고무 점토를 이용한 작품</a:t>
            </a:r>
            <a:endParaRPr lang="ko-KR" altLang="en-US" dirty="0" smtClean="0"/>
          </a:p>
          <a:p>
            <a:r>
              <a:rPr lang="ko-KR" altLang="en-US" b="1" dirty="0" smtClean="0"/>
              <a:t>차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미술치료사의 역할 </a:t>
            </a:r>
            <a:endParaRPr lang="ko-KR" altLang="en-US" dirty="0" smtClean="0"/>
          </a:p>
          <a:p>
            <a:r>
              <a:rPr lang="ko-KR" altLang="en-US" b="1" dirty="0" smtClean="0"/>
              <a:t>결론</a:t>
            </a:r>
            <a:r>
              <a:rPr lang="en-US" altLang="ko-KR" b="1" dirty="0" smtClean="0"/>
              <a:t>..</a:t>
            </a:r>
            <a:endParaRPr lang="ko-KR" altLang="en-US" dirty="0" smtClean="0"/>
          </a:p>
          <a:p>
            <a:r>
              <a:rPr lang="en-US" altLang="ko-KR" b="1" dirty="0" smtClean="0"/>
              <a:t>1) </a:t>
            </a:r>
            <a:r>
              <a:rPr lang="ko-KR" altLang="en-US" b="1" dirty="0" smtClean="0"/>
              <a:t>미술치료에 있어 가장 좋은 재료 즉 미술 매체 </a:t>
            </a:r>
            <a:endParaRPr lang="ko-KR" altLang="en-US" dirty="0" smtClean="0"/>
          </a:p>
          <a:p>
            <a:r>
              <a:rPr lang="ko-KR" altLang="en-US" b="1" dirty="0" smtClean="0"/>
              <a:t>는 바로 치료사 자신</a:t>
            </a:r>
            <a:r>
              <a:rPr lang="en-US" altLang="ko-KR" b="1" dirty="0" smtClean="0"/>
              <a:t>...</a:t>
            </a:r>
            <a:endParaRPr lang="ko-KR" altLang="en-US" dirty="0" smtClean="0"/>
          </a:p>
          <a:p>
            <a:r>
              <a:rPr lang="en-US" altLang="ko-KR" b="1" dirty="0" smtClean="0"/>
              <a:t>2) </a:t>
            </a:r>
            <a:r>
              <a:rPr lang="ko-KR" altLang="en-US" b="1" dirty="0" smtClean="0"/>
              <a:t>치료사는 자신의 건강과 행복을 위한 시간 필요</a:t>
            </a:r>
            <a:endParaRPr lang="ko-KR" altLang="en-US" dirty="0" smtClean="0"/>
          </a:p>
          <a:p>
            <a:r>
              <a:rPr lang="en-US" altLang="ko-KR" b="1" dirty="0" smtClean="0"/>
              <a:t>3) </a:t>
            </a:r>
            <a:r>
              <a:rPr lang="ko-KR" altLang="en-US" b="1" dirty="0" smtClean="0"/>
              <a:t>건강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행복한 치료사가 건강하고 행복한 </a:t>
            </a:r>
            <a:r>
              <a:rPr lang="ko-KR" altLang="en-US" b="1" dirty="0" err="1" smtClean="0"/>
              <a:t>내담자</a:t>
            </a:r>
            <a:endParaRPr lang="ko-KR" altLang="en-US" dirty="0" smtClean="0"/>
          </a:p>
          <a:p>
            <a:r>
              <a:rPr lang="ko-KR" altLang="en-US" b="1" dirty="0" err="1" smtClean="0"/>
              <a:t>를</a:t>
            </a:r>
            <a:r>
              <a:rPr lang="ko-KR" altLang="en-US" b="1" dirty="0" smtClean="0"/>
              <a:t> 만든다</a:t>
            </a:r>
            <a:endParaRPr lang="ko-KR" altLang="en-US" dirty="0" smtClean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제4회미술공모전사진1 0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980728"/>
            <a:ext cx="2088231" cy="1392154"/>
          </a:xfrm>
          <a:prstGeom prst="rect">
            <a:avLst/>
          </a:prstGeom>
        </p:spPr>
      </p:pic>
      <p:pic>
        <p:nvPicPr>
          <p:cNvPr id="5" name="그림 4" descr="5700-미술그림38 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908720"/>
            <a:ext cx="1800200" cy="1350150"/>
          </a:xfrm>
          <a:prstGeom prst="rect">
            <a:avLst/>
          </a:prstGeom>
        </p:spPr>
      </p:pic>
      <p:pic>
        <p:nvPicPr>
          <p:cNvPr id="6" name="그림 5" descr="제15회미술공모 0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980728"/>
            <a:ext cx="2088232" cy="1386717"/>
          </a:xfrm>
          <a:prstGeom prst="rect">
            <a:avLst/>
          </a:prstGeom>
        </p:spPr>
      </p:pic>
      <p:pic>
        <p:nvPicPr>
          <p:cNvPr id="7" name="그림 6" descr="제15회미술공모 09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75656" y="2708920"/>
            <a:ext cx="1979712" cy="1314653"/>
          </a:xfrm>
          <a:prstGeom prst="rect">
            <a:avLst/>
          </a:prstGeom>
        </p:spPr>
      </p:pic>
      <p:pic>
        <p:nvPicPr>
          <p:cNvPr id="8" name="그림 7" descr="제15회미술공모 1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67944" y="2708920"/>
            <a:ext cx="1951840" cy="1296144"/>
          </a:xfrm>
          <a:prstGeom prst="rect">
            <a:avLst/>
          </a:prstGeom>
        </p:spPr>
      </p:pic>
      <p:pic>
        <p:nvPicPr>
          <p:cNvPr id="9" name="그림 8" descr="제15회미술공모 14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44208" y="2780928"/>
            <a:ext cx="1951840" cy="1296144"/>
          </a:xfrm>
          <a:prstGeom prst="rect">
            <a:avLst/>
          </a:prstGeom>
        </p:spPr>
      </p:pic>
      <p:pic>
        <p:nvPicPr>
          <p:cNvPr id="10" name="그림 9" descr="S350008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03648" y="4509120"/>
            <a:ext cx="1944216" cy="1458162"/>
          </a:xfrm>
          <a:prstGeom prst="rect">
            <a:avLst/>
          </a:prstGeom>
        </p:spPr>
      </p:pic>
      <p:pic>
        <p:nvPicPr>
          <p:cNvPr id="11" name="그림 10" descr="5700-미술그림38 03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95936" y="4509120"/>
            <a:ext cx="2016224" cy="1512168"/>
          </a:xfrm>
          <a:prstGeom prst="rect">
            <a:avLst/>
          </a:prstGeom>
        </p:spPr>
      </p:pic>
      <p:pic>
        <p:nvPicPr>
          <p:cNvPr id="12" name="그림 11" descr="미술치료1 03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72200" y="4653136"/>
            <a:ext cx="2160240" cy="14401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감사합니다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5328592"/>
          </a:xfrm>
        </p:spPr>
        <p:txBody>
          <a:bodyPr>
            <a:normAutofit/>
          </a:bodyPr>
          <a:lstStyle/>
          <a:p>
            <a:endParaRPr lang="ko-KR" altLang="en-US" sz="20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5328592"/>
          </a:xfrm>
        </p:spPr>
        <p:txBody>
          <a:bodyPr>
            <a:normAutofit/>
          </a:bodyPr>
          <a:lstStyle/>
          <a:p>
            <a:endParaRPr lang="ko-KR" altLang="en-US" sz="20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 ?><Relationships xmlns="http://schemas.openxmlformats.org/package/2006/relationships"><Relationship Id="rId1" Type="http://schemas.openxmlformats.org/officeDocument/2006/relationships/image" Target="../media/image1.jpeg"  /></Relationships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 rotWithShape="1">
          <a:blip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1424</ep:Words>
  <ep:PresentationFormat>화면 슬라이드 쇼(4:3)</ep:PresentationFormat>
  <ep:Paragraphs>156</ep:Paragraphs>
  <ep:Slides>14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ep:HeadingPairs>
  <ep:TitlesOfParts>
    <vt:vector size="15" baseType="lpstr">
      <vt:lpstr>태양</vt:lpstr>
      <vt:lpstr>매체와 미술치료  ( 14강)</vt:lpstr>
      <vt:lpstr>슬라이드 2</vt:lpstr>
      <vt:lpstr>나. 미술치료 대상</vt:lpstr>
      <vt:lpstr>마. 미술치료 목표</vt:lpstr>
      <vt:lpstr xml:space="preserve">사. 미술 치료의 매체 </vt:lpstr>
      <vt:lpstr xml:space="preserve">아. 미술 매체의 종류 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감사합니다</vt:lpstr>
      <vt:lpstr>슬라이드 14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2012-01-04T14:05:53.000</dcterms:created>
  <dc:creator>김지선</dc:creator>
  <cp:lastModifiedBy>user</cp:lastModifiedBy>
  <dcterms:modified xsi:type="dcterms:W3CDTF">2020-06-11T00:24:32.096</dcterms:modified>
  <cp:revision>58</cp:revision>
  <dc:title>아동과 미술치료</dc:title>
  <cp:version/>
</cp:coreProperties>
</file>