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14" r:id="rId3"/>
    <p:sldId id="292" r:id="rId4"/>
    <p:sldId id="306" r:id="rId5"/>
    <p:sldId id="307" r:id="rId6"/>
    <p:sldId id="308" r:id="rId7"/>
    <p:sldId id="310" r:id="rId8"/>
    <p:sldId id="311" r:id="rId9"/>
    <p:sldId id="312" r:id="rId10"/>
    <p:sldId id="313" r:id="rId11"/>
    <p:sldId id="315" r:id="rId1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84690" autoAdjust="0"/>
  </p:normalViewPr>
  <p:slideViewPr>
    <p:cSldViewPr>
      <p:cViewPr varScale="1">
        <p:scale>
          <a:sx n="91" d="100"/>
          <a:sy n="91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9A79-8885-47EA-A519-12B591F684F0}" type="datetimeFigureOut">
              <a:rPr lang="ko-KR" altLang="en-US" smtClean="0"/>
              <a:pPr/>
              <a:t>2020-06-17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305DC-D7EB-4014-BDB3-D48C90F996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9A79-8885-47EA-A519-12B591F684F0}" type="datetimeFigureOut">
              <a:rPr lang="ko-KR" altLang="en-US" smtClean="0"/>
              <a:pPr/>
              <a:t>2020-06-17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305DC-D7EB-4014-BDB3-D48C90F996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9A79-8885-47EA-A519-12B591F684F0}" type="datetimeFigureOut">
              <a:rPr lang="ko-KR" altLang="en-US" smtClean="0"/>
              <a:pPr/>
              <a:t>2020-06-17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305DC-D7EB-4014-BDB3-D48C90F996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9A79-8885-47EA-A519-12B591F684F0}" type="datetimeFigureOut">
              <a:rPr lang="ko-KR" altLang="en-US" smtClean="0"/>
              <a:pPr/>
              <a:t>2020-06-17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305DC-D7EB-4014-BDB3-D48C90F996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9A79-8885-47EA-A519-12B591F684F0}" type="datetimeFigureOut">
              <a:rPr lang="ko-KR" altLang="en-US" smtClean="0"/>
              <a:pPr/>
              <a:t>2020-06-17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305DC-D7EB-4014-BDB3-D48C90F996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9A79-8885-47EA-A519-12B591F684F0}" type="datetimeFigureOut">
              <a:rPr lang="ko-KR" altLang="en-US" smtClean="0"/>
              <a:pPr/>
              <a:t>2020-06-17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305DC-D7EB-4014-BDB3-D48C90F996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9A79-8885-47EA-A519-12B591F684F0}" type="datetimeFigureOut">
              <a:rPr lang="ko-KR" altLang="en-US" smtClean="0"/>
              <a:pPr/>
              <a:t>2020-06-17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305DC-D7EB-4014-BDB3-D48C90F996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9A79-8885-47EA-A519-12B591F684F0}" type="datetimeFigureOut">
              <a:rPr lang="ko-KR" altLang="en-US" smtClean="0"/>
              <a:pPr/>
              <a:t>2020-06-17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305DC-D7EB-4014-BDB3-D48C90F996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9A79-8885-47EA-A519-12B591F684F0}" type="datetimeFigureOut">
              <a:rPr lang="ko-KR" altLang="en-US" smtClean="0"/>
              <a:pPr/>
              <a:t>2020-06-17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305DC-D7EB-4014-BDB3-D48C90F996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9A79-8885-47EA-A519-12B591F684F0}" type="datetimeFigureOut">
              <a:rPr lang="ko-KR" altLang="en-US" smtClean="0"/>
              <a:pPr/>
              <a:t>2020-06-17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305DC-D7EB-4014-BDB3-D48C90F996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D9A79-8885-47EA-A519-12B591F684F0}" type="datetimeFigureOut">
              <a:rPr lang="ko-KR" altLang="en-US" smtClean="0"/>
              <a:pPr/>
              <a:t>2020-06-17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305DC-D7EB-4014-BDB3-D48C90F996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D9A79-8885-47EA-A519-12B591F684F0}" type="datetimeFigureOut">
              <a:rPr lang="ko-KR" altLang="en-US" smtClean="0"/>
              <a:pPr/>
              <a:t>2020-06-17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305DC-D7EB-4014-BDB3-D48C90F9969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ko.wikipedia.org/wiki/%EC%B6%94%EC%83%81" TargetMode="External"/><Relationship Id="rId3" Type="http://schemas.openxmlformats.org/officeDocument/2006/relationships/hyperlink" Target="https://ko.wikipedia.org/wiki/%EB%A6%AD%ED%84%B4%EC%8A%A4%ED%83%80%EC%9D%B8" TargetMode="External"/><Relationship Id="rId7" Type="http://schemas.openxmlformats.org/officeDocument/2006/relationships/hyperlink" Target="https://ko.wikipedia.org/wiki/%EB%AF%B8%EA%B5%AD" TargetMode="External"/><Relationship Id="rId2" Type="http://schemas.openxmlformats.org/officeDocument/2006/relationships/hyperlink" Target="https://ko.wikipedia.org/wiki/%EC%98%81%EC%96%B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ko.wikipedia.org/wiki/%EC%98%81%EA%B5%AD" TargetMode="External"/><Relationship Id="rId5" Type="http://schemas.openxmlformats.org/officeDocument/2006/relationships/hyperlink" Target="https://ko.wikipedia.org/wiki/%ED%8C%9D_%EC%95%84%ED%8A%B8" TargetMode="External"/><Relationship Id="rId4" Type="http://schemas.openxmlformats.org/officeDocument/2006/relationships/hyperlink" Target="https://ko.wikipedia.org/wiki/%ED%81%B4%EB%9E%98%EC%8A%A4_%EC%98%AC%EB%8D%B4%EB%B2%84%EA%B7%B8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ko.wikipedia.org/w/index.php?title=%EB%84%A4%EC%98%A4_%EB%8B%A4%EB%8B%A4%EC%9D%B4%EC%A6%98&amp;action=edit&amp;redlink=1" TargetMode="External"/><Relationship Id="rId2" Type="http://schemas.openxmlformats.org/officeDocument/2006/relationships/hyperlink" Target="https://ko.wikipedia.org/w/index.php?title=%EC%A0%95%ED%81%AC_%EC%95%84%ED%8A%B8&amp;action=edit&amp;redlink=1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ko.wikipedia.org/wiki/%ED%8C%9D_%EC%95%84%ED%8A%B8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ko.wikipedia.org/wiki/%EB%A1%9C%EC%9D%B4_%EB%A6%AD%ED%84%B4%EC%8A%A4%ED%83%80%EC%9D%B8" TargetMode="External"/><Relationship Id="rId13" Type="http://schemas.openxmlformats.org/officeDocument/2006/relationships/hyperlink" Target="https://ko.wikipedia.org/wiki/%ED%82%A4%EC%8A%A4_%ED%95%B4%EB%A7%81" TargetMode="External"/><Relationship Id="rId3" Type="http://schemas.openxmlformats.org/officeDocument/2006/relationships/hyperlink" Target="https://ko.wikipedia.org/w/index.php?title=%EB%A6%AC%EC%B2%98%EB%93%9C_%ED%95%B4%EB%B0%80%ED%84%B4&amp;action=edit&amp;redlink=1" TargetMode="External"/><Relationship Id="rId7" Type="http://schemas.openxmlformats.org/officeDocument/2006/relationships/hyperlink" Target="https://ko.wikipedia.org/w/index.php?title=%EC%BD%98%EB%9E%98%EB%93%9C_%EB%A6%AC%EC%B9%98&amp;action=edit&amp;redlink=1" TargetMode="External"/><Relationship Id="rId12" Type="http://schemas.openxmlformats.org/officeDocument/2006/relationships/hyperlink" Target="https://ko.wikipedia.org/wiki/%EC%A0%9C%ED%94%84_%EC%BF%A4%EC%8A%A4" TargetMode="External"/><Relationship Id="rId2" Type="http://schemas.openxmlformats.org/officeDocument/2006/relationships/hyperlink" Target="https://ko.wikipedia.org/w/index.php?title=%EC%97%90%EB%91%90%EC%95%84%EB%A5%B4%EB%8F%84_%ED%8C%8C%EC%98%AC%EB%A1%9C%EC%B9%98&amp;action=edit&amp;redlink=1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ko.wikipedia.org/wiki/%EC%95%A4%EB%94%94_%EC%9B%8C%ED%99%80" TargetMode="External"/><Relationship Id="rId11" Type="http://schemas.openxmlformats.org/officeDocument/2006/relationships/hyperlink" Target="https://ko.wikipedia.org/w/index.php?title=%EC%A7%90_%EB%8B%A4%EC%9D%B8&amp;action=edit&amp;redlink=1" TargetMode="External"/><Relationship Id="rId5" Type="http://schemas.openxmlformats.org/officeDocument/2006/relationships/hyperlink" Target="https://ko.wikipedia.org/wiki/%EC%9E%AC%EC%8A%A4%ED%8D%BC_%EC%A1%B4%EC%8A%A4" TargetMode="External"/><Relationship Id="rId10" Type="http://schemas.openxmlformats.org/officeDocument/2006/relationships/hyperlink" Target="https://ko.wikipedia.org/wiki/%ED%81%B4%EB%9E%98%EC%8A%A4_%EC%98%AC%EB%8D%B4%EB%B2%84%EA%B7%B8" TargetMode="External"/><Relationship Id="rId4" Type="http://schemas.openxmlformats.org/officeDocument/2006/relationships/hyperlink" Target="https://ko.wikipedia.org/w/index.php?title=%EB%A1%9C%EB%B2%84%ED%8A%B8_%EB%A1%9C%EC%A0%A0%EB%B2%84%EA%B7%B8&amp;action=edit&amp;redlink=1" TargetMode="External"/><Relationship Id="rId9" Type="http://schemas.openxmlformats.org/officeDocument/2006/relationships/hyperlink" Target="https://ko.wikipedia.org/wiki/%EB%A1%9C%EC%9D%B4_%EB%A6%AC%ED%9E%88%ED%85%90%EC%8A%88%ED%83%80%EC%9D%B8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ko.wikipedia.org/wiki/%ED%8C%9D_%EC%95%84%ED%8A%B8" TargetMode="External"/><Relationship Id="rId3" Type="http://schemas.openxmlformats.org/officeDocument/2006/relationships/hyperlink" Target="https://ko.wikipedia.org/wiki/1923%EB%85%84" TargetMode="External"/><Relationship Id="rId7" Type="http://schemas.openxmlformats.org/officeDocument/2006/relationships/hyperlink" Target="https://ko.wikipedia.org/wiki/%EB%AF%B8%EA%B5%AD" TargetMode="External"/><Relationship Id="rId2" Type="http://schemas.openxmlformats.org/officeDocument/2006/relationships/hyperlink" Target="https://ko.wikipedia.org/wiki/%EC%98%81%EC%96%B4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ko.wikipedia.org/wiki/9%EC%9B%94_29%EC%9D%BC" TargetMode="External"/><Relationship Id="rId11" Type="http://schemas.openxmlformats.org/officeDocument/2006/relationships/image" Target="../media/image1.jpeg"/><Relationship Id="rId5" Type="http://schemas.openxmlformats.org/officeDocument/2006/relationships/hyperlink" Target="https://ko.wikipedia.org/wiki/1997%EB%85%84" TargetMode="External"/><Relationship Id="rId10" Type="http://schemas.openxmlformats.org/officeDocument/2006/relationships/hyperlink" Target="https://ko.wikipedia.org/wiki/%EB%A7%8C%ED%99%94" TargetMode="External"/><Relationship Id="rId4" Type="http://schemas.openxmlformats.org/officeDocument/2006/relationships/hyperlink" Target="https://ko.wikipedia.org/wiki/10%EC%9B%94_27%EC%9D%BC" TargetMode="External"/><Relationship Id="rId9" Type="http://schemas.openxmlformats.org/officeDocument/2006/relationships/hyperlink" Target="https://ko.wikipedia.org/wiki/%EC%95%A4%EB%94%94_%EC%9B%8C%ED%99%80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ko.wikipedia.org/wiki/%ED%8C%9D_%EC%95%84%ED%8A%B8" TargetMode="External"/><Relationship Id="rId13" Type="http://schemas.openxmlformats.org/officeDocument/2006/relationships/hyperlink" Target="https://ko.wikipedia.org/wiki/%EC%9E%AD%EC%8A%A8_%ED%8F%B4%EB%A1%9D" TargetMode="External"/><Relationship Id="rId3" Type="http://schemas.openxmlformats.org/officeDocument/2006/relationships/hyperlink" Target="https://ko.wikipedia.org/wiki/8%EC%9B%94_6%EC%9D%BC" TargetMode="External"/><Relationship Id="rId7" Type="http://schemas.openxmlformats.org/officeDocument/2006/relationships/hyperlink" Target="https://ko.wikipedia.org/wiki/%EB%AF%B8%EC%88%A0%EA%B0%80" TargetMode="External"/><Relationship Id="rId12" Type="http://schemas.openxmlformats.org/officeDocument/2006/relationships/hyperlink" Target="https://ko.wikipedia.org/wiki/%EC%95%A4%EB%94%94_%EC%9B%8C%ED%99%80" TargetMode="External"/><Relationship Id="rId17" Type="http://schemas.openxmlformats.org/officeDocument/2006/relationships/image" Target="../media/image5.jpeg"/><Relationship Id="rId2" Type="http://schemas.openxmlformats.org/officeDocument/2006/relationships/hyperlink" Target="https://ko.wikipedia.org/wiki/1928%EB%85%84" TargetMode="External"/><Relationship Id="rId16" Type="http://schemas.openxmlformats.org/officeDocument/2006/relationships/hyperlink" Target="https://ko.wikipedia.org/wiki/%EC%9C%8C%EB%A0%98_%EB%93%9C_%EC%BF%A0%EB%8B%9D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ko.wikipedia.org/wiki/%EB%AF%B8%EA%B5%AD" TargetMode="External"/><Relationship Id="rId11" Type="http://schemas.openxmlformats.org/officeDocument/2006/relationships/hyperlink" Target="https://ko.wikipedia.org/wiki/1963%EB%85%84" TargetMode="External"/><Relationship Id="rId5" Type="http://schemas.openxmlformats.org/officeDocument/2006/relationships/hyperlink" Target="https://ko.wikipedia.org/wiki/2%EC%9B%94_22%EC%9D%BC" TargetMode="External"/><Relationship Id="rId15" Type="http://schemas.openxmlformats.org/officeDocument/2006/relationships/hyperlink" Target="https://ko.wikipedia.org/wiki/%EA%B5%AC%EC%8A%A4%ED%83%80%ED%94%84_%ED%81%B4%EB%A6%BC%ED%8A%B8" TargetMode="External"/><Relationship Id="rId10" Type="http://schemas.openxmlformats.org/officeDocument/2006/relationships/hyperlink" Target="https://ko.wikipedia.org/wiki/%EC%98%81%EC%96%B4" TargetMode="External"/><Relationship Id="rId4" Type="http://schemas.openxmlformats.org/officeDocument/2006/relationships/hyperlink" Target="https://ko.wikipedia.org/wiki/1987%EB%85%84" TargetMode="External"/><Relationship Id="rId9" Type="http://schemas.openxmlformats.org/officeDocument/2006/relationships/hyperlink" Target="https://ko.wikipedia.org/wiki/%EC%95%84%EB%B0%A9%EA%B0%80%EB%A5%B4%EB%93%9C" TargetMode="External"/><Relationship Id="rId14" Type="http://schemas.openxmlformats.org/officeDocument/2006/relationships/hyperlink" Target="https://ko.wikipedia.org/wiki/%ED%8C%8C%EB%B8%94%EB%A1%9C_%ED%94%BC%EC%B9%B4%EC%86%8C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vimeo.com/34275855" TargetMode="External"/><Relationship Id="rId2" Type="http://schemas.openxmlformats.org/officeDocument/2006/relationships/hyperlink" Target="https://www.youtube.com/watch?v=XYkpbhP6pI8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2699792" y="404664"/>
            <a:ext cx="3888432" cy="95263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3357554" y="428604"/>
            <a:ext cx="2592288" cy="81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3600" b="1" dirty="0" err="1" smtClean="0"/>
              <a:t>팝아트</a:t>
            </a:r>
            <a:endParaRPr lang="en-US" altLang="ko-KR" sz="3600" b="1" dirty="0" smtClean="0"/>
          </a:p>
        </p:txBody>
      </p:sp>
      <p:sp>
        <p:nvSpPr>
          <p:cNvPr id="6" name="직사각형 5"/>
          <p:cNvSpPr/>
          <p:nvPr/>
        </p:nvSpPr>
        <p:spPr>
          <a:xfrm>
            <a:off x="395536" y="2000240"/>
            <a:ext cx="8352928" cy="3344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b="1" dirty="0" smtClean="0"/>
              <a:t>팝 아트</a:t>
            </a:r>
            <a:r>
              <a:rPr lang="en-US" altLang="ko-KR" sz="2400" dirty="0" smtClean="0"/>
              <a:t>(</a:t>
            </a:r>
            <a:r>
              <a:rPr lang="ko-KR" altLang="en-US" sz="2400" dirty="0" smtClean="0">
                <a:hlinkClick r:id="rId2" tooltip="영어"/>
              </a:rPr>
              <a:t>영어</a:t>
            </a:r>
            <a:r>
              <a:rPr lang="en-US" altLang="ko-KR" sz="2400" dirty="0" smtClean="0"/>
              <a:t>: Pop art)</a:t>
            </a:r>
            <a:r>
              <a:rPr lang="ko-KR" altLang="en-US" sz="2400" dirty="0" smtClean="0"/>
              <a:t>는 </a:t>
            </a:r>
            <a:r>
              <a:rPr lang="en-US" altLang="ko-KR" sz="2400" dirty="0" smtClean="0"/>
              <a:t>1960</a:t>
            </a:r>
            <a:r>
              <a:rPr lang="ko-KR" altLang="en-US" sz="2400" dirty="0" smtClean="0"/>
              <a:t>년대 초엽에 뉴욕을 중심으로 출현한 미술의 한 장르이다</a:t>
            </a:r>
            <a:r>
              <a:rPr lang="en-US" altLang="ko-KR" sz="2400" dirty="0" smtClean="0"/>
              <a:t>. </a:t>
            </a:r>
            <a:r>
              <a:rPr lang="ko-KR" altLang="en-US" sz="2400" b="1" u="sng" dirty="0" err="1" smtClean="0">
                <a:hlinkClick r:id="rId3" tooltip="릭턴스타인"/>
              </a:rPr>
              <a:t>릭턴스타인</a:t>
            </a:r>
            <a:r>
              <a:rPr lang="en-US" altLang="ko-KR" sz="2400" b="1" u="sng" dirty="0" smtClean="0"/>
              <a:t>, </a:t>
            </a:r>
            <a:r>
              <a:rPr lang="ko-KR" altLang="en-US" sz="2400" b="1" u="sng" dirty="0" err="1" smtClean="0"/>
              <a:t>앤디워홀</a:t>
            </a:r>
            <a:r>
              <a:rPr lang="en-US" altLang="ko-KR" sz="2400" b="1" u="sng" dirty="0" smtClean="0"/>
              <a:t>, </a:t>
            </a:r>
            <a:r>
              <a:rPr lang="ko-KR" altLang="en-US" sz="2400" b="1" u="sng" dirty="0" err="1" smtClean="0">
                <a:hlinkClick r:id="rId4" tooltip="클래스 올덴버그"/>
              </a:rPr>
              <a:t>올덴버그</a:t>
            </a:r>
            <a:r>
              <a:rPr lang="ko-KR" altLang="en-US" sz="2400" dirty="0" smtClean="0"/>
              <a:t> 등이 그 대표적인 작가로 알려져 있다</a:t>
            </a:r>
            <a:r>
              <a:rPr lang="en-US" altLang="ko-KR" sz="2400" dirty="0" smtClean="0"/>
              <a:t>.</a:t>
            </a:r>
            <a:r>
              <a:rPr lang="en-US" altLang="ko-KR" sz="2400" baseline="30000" dirty="0" smtClean="0">
                <a:hlinkClick r:id="rId5"/>
              </a:rPr>
              <a:t>[1]</a:t>
            </a:r>
            <a:endParaRPr lang="ko-KR" altLang="en-US" sz="2400" dirty="0" smtClean="0"/>
          </a:p>
          <a:p>
            <a:pPr>
              <a:lnSpc>
                <a:spcPct val="150000"/>
              </a:lnSpc>
            </a:pPr>
            <a:r>
              <a:rPr lang="en-US" altLang="ko-KR" sz="2400" dirty="0" smtClean="0"/>
              <a:t>1950</a:t>
            </a:r>
            <a:r>
              <a:rPr lang="ko-KR" altLang="en-US" sz="2400" dirty="0" smtClean="0"/>
              <a:t>년대 중반에 </a:t>
            </a:r>
            <a:r>
              <a:rPr lang="ko-KR" altLang="en-US" sz="2400" dirty="0" smtClean="0">
                <a:hlinkClick r:id="rId6" tooltip="영국"/>
              </a:rPr>
              <a:t>영국</a:t>
            </a:r>
            <a:r>
              <a:rPr lang="ko-KR" altLang="en-US" sz="2400" dirty="0" smtClean="0"/>
              <a:t>에서 그리고 </a:t>
            </a:r>
            <a:r>
              <a:rPr lang="en-US" altLang="ko-KR" sz="2400" dirty="0" smtClean="0"/>
              <a:t>1950</a:t>
            </a:r>
            <a:r>
              <a:rPr lang="ko-KR" altLang="en-US" sz="2400" dirty="0" smtClean="0"/>
              <a:t>년대 말 </a:t>
            </a:r>
            <a:r>
              <a:rPr lang="ko-KR" altLang="en-US" sz="2400" dirty="0" smtClean="0">
                <a:hlinkClick r:id="rId7" tooltip="미국"/>
              </a:rPr>
              <a:t>미국</a:t>
            </a:r>
            <a:r>
              <a:rPr lang="ko-KR" altLang="en-US" sz="2400" dirty="0" smtClean="0"/>
              <a:t>에서 등장한 예술 사조이며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당시 주류를 이루던 </a:t>
            </a:r>
            <a:r>
              <a:rPr lang="ko-KR" altLang="en-US" sz="2400" dirty="0" smtClean="0">
                <a:hlinkClick r:id="rId8" tooltip="추상"/>
              </a:rPr>
              <a:t>추상</a:t>
            </a:r>
            <a:r>
              <a:rPr lang="ko-KR" altLang="en-US" sz="2400" dirty="0" smtClean="0"/>
              <a:t> 표현주의에 반작용 또는 확장으로 등장했다는 의견도 있다</a:t>
            </a:r>
            <a:r>
              <a:rPr lang="en-US" altLang="ko-KR" sz="2400" dirty="0" smtClean="0"/>
              <a:t>.</a:t>
            </a:r>
            <a:endParaRPr lang="en-US" altLang="ko-K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7645757" y="142852"/>
            <a:ext cx="1212523" cy="698594"/>
            <a:chOff x="3203848" y="980728"/>
            <a:chExt cx="4243831" cy="2445079"/>
          </a:xfrm>
        </p:grpSpPr>
        <p:sp>
          <p:nvSpPr>
            <p:cNvPr id="4" name="직사각형 3"/>
            <p:cNvSpPr/>
            <p:nvPr/>
          </p:nvSpPr>
          <p:spPr>
            <a:xfrm>
              <a:off x="3203848" y="980728"/>
              <a:ext cx="2221961" cy="20162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5724128" y="2240868"/>
              <a:ext cx="1723551" cy="11849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800" b="1" dirty="0" err="1" smtClean="0"/>
                <a:t>팝아트</a:t>
              </a:r>
              <a:endParaRPr lang="en-US" altLang="ko-KR" sz="800" b="1" dirty="0" smtClean="0"/>
            </a:p>
            <a:p>
              <a:endParaRPr lang="ko-KR" altLang="en-US" sz="800" b="1" dirty="0" smtClean="0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467544" y="908720"/>
            <a:ext cx="8208912" cy="5855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/>
              <a:t>배경</a:t>
            </a:r>
          </a:p>
          <a:p>
            <a:pPr>
              <a:lnSpc>
                <a:spcPct val="150000"/>
              </a:lnSpc>
            </a:pPr>
            <a:r>
              <a:rPr lang="en-US" altLang="ko-KR" dirty="0" smtClean="0"/>
              <a:t>1950</a:t>
            </a:r>
            <a:r>
              <a:rPr lang="ko-KR" altLang="en-US" dirty="0" smtClean="0"/>
              <a:t>년대 미국과 영국에서는 대량 생산과 대량 소비가 최고치에 이르게 되었다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이와 더불어 사람들은 자연</a:t>
            </a:r>
            <a:r>
              <a:rPr lang="en-US" altLang="ko-KR" dirty="0" smtClean="0"/>
              <a:t>, </a:t>
            </a:r>
            <a:r>
              <a:rPr lang="ko-KR" altLang="en-US" dirty="0" smtClean="0"/>
              <a:t>환경이 아니라 광고판</a:t>
            </a:r>
            <a:r>
              <a:rPr lang="en-US" altLang="ko-KR" dirty="0" smtClean="0"/>
              <a:t>, </a:t>
            </a:r>
            <a:r>
              <a:rPr lang="ko-KR" altLang="en-US" dirty="0" smtClean="0"/>
              <a:t>대중매체와 친해지게 되었는데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이를 착안해 추상주의에 식상함을 느낀 화가들이 </a:t>
            </a:r>
            <a:r>
              <a:rPr lang="en-US" altLang="ko-KR" dirty="0" smtClean="0"/>
              <a:t>TV</a:t>
            </a:r>
            <a:r>
              <a:rPr lang="ko-KR" altLang="en-US" dirty="0" smtClean="0"/>
              <a:t>나 잡지</a:t>
            </a:r>
            <a:r>
              <a:rPr lang="en-US" altLang="ko-KR" dirty="0" smtClean="0"/>
              <a:t>, </a:t>
            </a:r>
            <a:r>
              <a:rPr lang="ko-KR" altLang="en-US" dirty="0" smtClean="0"/>
              <a:t>광고에 등장하는 이미지를 작품의 재료로 채택하였다</a:t>
            </a:r>
            <a:r>
              <a:rPr lang="en-US" altLang="ko-KR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b="1" dirty="0" smtClean="0"/>
              <a:t>발전</a:t>
            </a:r>
          </a:p>
          <a:p>
            <a:pPr>
              <a:lnSpc>
                <a:spcPct val="150000"/>
              </a:lnSpc>
            </a:pPr>
            <a:r>
              <a:rPr lang="ko-KR" altLang="en-US" dirty="0" smtClean="0"/>
              <a:t>미국의 팝 아트는 도시의 정보문화가 만드는 대중적인 이미지를 대폭적으로 받아들여 미술을 대중적인 영역으로서 독자적으로 확대해 갔다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더욱이 </a:t>
            </a:r>
            <a:r>
              <a:rPr lang="en-US" altLang="ko-KR" dirty="0" smtClean="0"/>
              <a:t>1960</a:t>
            </a:r>
            <a:r>
              <a:rPr lang="ko-KR" altLang="en-US" dirty="0" smtClean="0"/>
              <a:t>년 프랑스의 비평가인 </a:t>
            </a:r>
            <a:r>
              <a:rPr lang="ko-KR" altLang="en-US" dirty="0" err="1" smtClean="0"/>
              <a:t>피에르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레스타니에</a:t>
            </a:r>
            <a:r>
              <a:rPr lang="ko-KR" altLang="en-US" dirty="0" smtClean="0"/>
              <a:t> 의하여 결집된 </a:t>
            </a:r>
            <a:r>
              <a:rPr lang="ko-KR" altLang="en-US" dirty="0" err="1" smtClean="0"/>
              <a:t>누보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레알리슴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신레알리슴</a:t>
            </a:r>
            <a:r>
              <a:rPr lang="en-US" altLang="ko-KR" dirty="0" smtClean="0"/>
              <a:t>)</a:t>
            </a:r>
            <a:r>
              <a:rPr lang="ko-KR" altLang="en-US" dirty="0" smtClean="0"/>
              <a:t>도 제</a:t>
            </a:r>
            <a:r>
              <a:rPr lang="en-US" altLang="ko-KR" dirty="0" smtClean="0"/>
              <a:t>2</a:t>
            </a:r>
            <a:r>
              <a:rPr lang="ko-KR" altLang="en-US" dirty="0" smtClean="0"/>
              <a:t>의 자연으로 화해 버린 도회적인 현실에 대응한 파퓰러</a:t>
            </a:r>
            <a:r>
              <a:rPr lang="en-US" altLang="ko-KR" dirty="0" smtClean="0"/>
              <a:t>(popular) </a:t>
            </a:r>
            <a:r>
              <a:rPr lang="ko-KR" altLang="en-US" dirty="0" smtClean="0"/>
              <a:t>아트를 추진하였다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아상블라쥐</a:t>
            </a:r>
            <a:r>
              <a:rPr lang="en-US" altLang="ko-KR" dirty="0" smtClean="0"/>
              <a:t>(</a:t>
            </a:r>
            <a:r>
              <a:rPr lang="ko-KR" altLang="en-US" dirty="0" smtClean="0"/>
              <a:t>모아 합치기</a:t>
            </a:r>
            <a:r>
              <a:rPr lang="en-US" altLang="ko-KR" dirty="0" smtClean="0"/>
              <a:t>)</a:t>
            </a:r>
            <a:r>
              <a:rPr lang="ko-KR" altLang="en-US" dirty="0" smtClean="0"/>
              <a:t>와 </a:t>
            </a:r>
            <a:r>
              <a:rPr lang="ko-KR" altLang="en-US" dirty="0" smtClean="0">
                <a:hlinkClick r:id="rId2" tooltip="정크 아트 (없는 문서)"/>
              </a:rPr>
              <a:t>정크 아트</a:t>
            </a:r>
            <a:r>
              <a:rPr lang="en-US" altLang="ko-KR" dirty="0" smtClean="0"/>
              <a:t>(</a:t>
            </a:r>
            <a:r>
              <a:rPr lang="ko-KR" altLang="en-US" dirty="0" smtClean="0"/>
              <a:t>廢品藝術</a:t>
            </a:r>
            <a:r>
              <a:rPr lang="en-US" altLang="ko-KR" dirty="0" smtClean="0"/>
              <a:t>)</a:t>
            </a:r>
            <a:r>
              <a:rPr lang="ko-KR" altLang="en-US" dirty="0" smtClean="0"/>
              <a:t>는 </a:t>
            </a:r>
            <a:r>
              <a:rPr lang="ko-KR" altLang="en-US" dirty="0" smtClean="0">
                <a:hlinkClick r:id="rId3" tooltip="네오 다다이즘 (없는 문서)"/>
              </a:rPr>
              <a:t>네오 다다이즘</a:t>
            </a:r>
            <a:r>
              <a:rPr lang="ko-KR" altLang="en-US" dirty="0" smtClean="0"/>
              <a:t>을 더한 이세 유파</a:t>
            </a:r>
            <a:r>
              <a:rPr lang="en-US" altLang="ko-KR" dirty="0" smtClean="0"/>
              <a:t>(</a:t>
            </a:r>
            <a:r>
              <a:rPr lang="ko-KR" altLang="en-US" dirty="0" err="1" smtClean="0"/>
              <a:t>流派</a:t>
            </a:r>
            <a:r>
              <a:rPr lang="en-US" altLang="ko-KR" dirty="0" smtClean="0"/>
              <a:t>)</a:t>
            </a:r>
            <a:r>
              <a:rPr lang="ko-KR" altLang="en-US" dirty="0" smtClean="0"/>
              <a:t>에 공통되는 기법이다</a:t>
            </a:r>
            <a:r>
              <a:rPr lang="en-US" altLang="ko-KR" dirty="0" smtClean="0"/>
              <a:t>.</a:t>
            </a:r>
            <a:r>
              <a:rPr lang="en-US" altLang="ko-KR" baseline="30000" dirty="0" smtClean="0">
                <a:hlinkClick r:id="rId4"/>
              </a:rPr>
              <a:t>[1]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endParaRPr lang="en-US" altLang="ko-KR" dirty="0"/>
          </a:p>
        </p:txBody>
      </p:sp>
      <p:sp>
        <p:nvSpPr>
          <p:cNvPr id="15362" name="AutoShape 2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5364" name="AutoShape 4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285720" y="295813"/>
            <a:ext cx="8208912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smtClean="0"/>
              <a:t>특징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추상주의가 추상적이었다면 팝은 구상적이었다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또한 ‘새로운’ 것을 추구하였다</a:t>
            </a:r>
            <a:r>
              <a:rPr lang="en-US" altLang="ko-KR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직접 관찰된 실제 그대로의 이미지가 아니라 인공적인 제 </a:t>
            </a:r>
            <a:r>
              <a:rPr lang="en-US" altLang="ko-KR" sz="2000" dirty="0" smtClean="0"/>
              <a:t>2</a:t>
            </a:r>
            <a:r>
              <a:rPr lang="ko-KR" altLang="en-US" sz="2000" dirty="0" smtClean="0"/>
              <a:t>의 이미지를 채택한다는 면에서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어떻게든 가공과정을 거쳐야 한다</a:t>
            </a:r>
            <a:r>
              <a:rPr lang="en-US" altLang="ko-KR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대중문화에 대한 비판이나 도전보다는 대중문화를 그림의 소재이자 정보로서 이용하는 중립적 입장에 있다</a:t>
            </a:r>
            <a:r>
              <a:rPr lang="en-US" altLang="ko-KR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간결하고 명확하게 평면화된 </a:t>
            </a:r>
            <a:r>
              <a:rPr lang="ko-KR" altLang="en-US" sz="2000" dirty="0" err="1" smtClean="0"/>
              <a:t>색면과</a:t>
            </a:r>
            <a:r>
              <a:rPr lang="ko-KR" altLang="en-US" sz="2000" dirty="0" smtClean="0"/>
              <a:t> 원색을 사용하였다</a:t>
            </a:r>
            <a:r>
              <a:rPr lang="en-US" altLang="ko-KR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에로티시즘의 표현</a:t>
            </a:r>
            <a:r>
              <a:rPr lang="en-US" altLang="ko-KR" sz="2000" dirty="0" smtClean="0"/>
              <a:t>-</a:t>
            </a:r>
            <a:r>
              <a:rPr lang="ko-KR" altLang="en-US" sz="2000" dirty="0" smtClean="0"/>
              <a:t>도구화된 성과 상업화된 성을 표현하였다</a:t>
            </a:r>
            <a:r>
              <a:rPr lang="en-US" altLang="ko-KR" sz="2000" dirty="0" smtClean="0"/>
              <a:t>.</a:t>
            </a:r>
          </a:p>
          <a:p>
            <a:pPr>
              <a:lnSpc>
                <a:spcPct val="150000"/>
              </a:lnSpc>
            </a:pPr>
            <a:endParaRPr lang="en-US" altLang="ko-KR" sz="2000" b="1" dirty="0" smtClean="0"/>
          </a:p>
          <a:p>
            <a:pPr>
              <a:lnSpc>
                <a:spcPct val="150000"/>
              </a:lnSpc>
            </a:pPr>
            <a:r>
              <a:rPr lang="ko-KR" altLang="en-US" sz="2000" b="1" dirty="0" smtClean="0"/>
              <a:t>초기 영국 </a:t>
            </a:r>
            <a:r>
              <a:rPr lang="ko-KR" altLang="en-US" sz="2000" b="1" dirty="0" err="1" smtClean="0"/>
              <a:t>팝아티스트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: </a:t>
            </a:r>
            <a:r>
              <a:rPr lang="ko-KR" altLang="en-US" sz="2000" dirty="0" err="1" smtClean="0">
                <a:hlinkClick r:id="rId2" tooltip="에두아르도 파올로치 (없는 문서)"/>
              </a:rPr>
              <a:t>에두아르도</a:t>
            </a:r>
            <a:r>
              <a:rPr lang="ko-KR" altLang="en-US" sz="2000" dirty="0" smtClean="0">
                <a:hlinkClick r:id="rId2" tooltip="에두아르도 파올로치 (없는 문서)"/>
              </a:rPr>
              <a:t> </a:t>
            </a:r>
            <a:r>
              <a:rPr lang="ko-KR" altLang="en-US" sz="2000" dirty="0" err="1" smtClean="0">
                <a:hlinkClick r:id="rId2" tooltip="에두아르도 파올로치 (없는 문서)"/>
              </a:rPr>
              <a:t>파올로치</a:t>
            </a:r>
            <a:r>
              <a:rPr lang="en-US" altLang="ko-KR" sz="2000" dirty="0" smtClean="0"/>
              <a:t>, </a:t>
            </a:r>
            <a:r>
              <a:rPr lang="ko-KR" altLang="en-US" sz="2000" dirty="0" err="1" smtClean="0">
                <a:hlinkClick r:id="rId3" tooltip="리처드 해밀턴 (없는 문서)"/>
              </a:rPr>
              <a:t>리처드</a:t>
            </a:r>
            <a:r>
              <a:rPr lang="ko-KR" altLang="en-US" sz="2000" dirty="0" smtClean="0">
                <a:hlinkClick r:id="rId3" tooltip="리처드 해밀턴 (없는 문서)"/>
              </a:rPr>
              <a:t> </a:t>
            </a:r>
            <a:r>
              <a:rPr lang="ko-KR" altLang="en-US" sz="2000" dirty="0" err="1" smtClean="0">
                <a:hlinkClick r:id="rId3" tooltip="리처드 해밀턴 (없는 문서)"/>
              </a:rPr>
              <a:t>해밀턴</a:t>
            </a:r>
            <a:r>
              <a:rPr lang="ko-KR" altLang="en-US" sz="2000" dirty="0" smtClean="0"/>
              <a:t>  </a:t>
            </a:r>
            <a:endParaRPr lang="en-US" altLang="ko-KR" sz="2000" dirty="0" smtClean="0"/>
          </a:p>
          <a:p>
            <a:pPr>
              <a:lnSpc>
                <a:spcPct val="150000"/>
              </a:lnSpc>
            </a:pPr>
            <a:r>
              <a:rPr lang="ko-KR" altLang="en-US" sz="2000" b="1" dirty="0" smtClean="0"/>
              <a:t>네오 다다이스트</a:t>
            </a:r>
            <a:r>
              <a:rPr lang="en-US" altLang="ko-KR" sz="2000" dirty="0" smtClean="0"/>
              <a:t> : </a:t>
            </a:r>
            <a:r>
              <a:rPr lang="ko-KR" altLang="en-US" sz="2000" dirty="0" err="1" smtClean="0">
                <a:hlinkClick r:id="rId4" tooltip="로버트 로젠버그 (없는 문서)"/>
              </a:rPr>
              <a:t>로버트</a:t>
            </a:r>
            <a:r>
              <a:rPr lang="ko-KR" altLang="en-US" sz="2000" dirty="0" smtClean="0">
                <a:hlinkClick r:id="rId4" tooltip="로버트 로젠버그 (없는 문서)"/>
              </a:rPr>
              <a:t> </a:t>
            </a:r>
            <a:r>
              <a:rPr lang="ko-KR" altLang="en-US" sz="2000" dirty="0" err="1" smtClean="0">
                <a:hlinkClick r:id="rId4" tooltip="로버트 로젠버그 (없는 문서)"/>
              </a:rPr>
              <a:t>로젠버그</a:t>
            </a:r>
            <a:r>
              <a:rPr lang="en-US" altLang="ko-KR" sz="2000" dirty="0" smtClean="0"/>
              <a:t>, </a:t>
            </a:r>
            <a:r>
              <a:rPr lang="ko-KR" altLang="en-US" sz="2000" dirty="0" err="1" smtClean="0">
                <a:hlinkClick r:id="rId5" tooltip="재스퍼 존스"/>
              </a:rPr>
              <a:t>재스퍼</a:t>
            </a:r>
            <a:r>
              <a:rPr lang="ko-KR" altLang="en-US" sz="2000" dirty="0" smtClean="0">
                <a:hlinkClick r:id="rId5" tooltip="재스퍼 존스"/>
              </a:rPr>
              <a:t> </a:t>
            </a:r>
            <a:r>
              <a:rPr lang="ko-KR" altLang="en-US" sz="2000" dirty="0" err="1" smtClean="0">
                <a:hlinkClick r:id="rId5" tooltip="재스퍼 존스"/>
              </a:rPr>
              <a:t>존스</a:t>
            </a:r>
            <a:endParaRPr lang="ko-KR" altLang="en-US" sz="2000" dirty="0" smtClean="0"/>
          </a:p>
          <a:p>
            <a:pPr>
              <a:lnSpc>
                <a:spcPct val="150000"/>
              </a:lnSpc>
            </a:pPr>
            <a:r>
              <a:rPr lang="ko-KR" altLang="en-US" sz="2000" b="1" dirty="0" smtClean="0"/>
              <a:t>미국의 </a:t>
            </a:r>
            <a:r>
              <a:rPr lang="ko-KR" altLang="en-US" sz="2000" b="1" dirty="0" err="1" smtClean="0"/>
              <a:t>팝아티스트</a:t>
            </a:r>
            <a:r>
              <a:rPr lang="ko-KR" altLang="en-US" sz="2000" b="1" dirty="0" smtClean="0"/>
              <a:t> </a:t>
            </a:r>
            <a:r>
              <a:rPr lang="en-US" altLang="ko-KR" sz="2000" b="1" dirty="0" smtClean="0"/>
              <a:t>: </a:t>
            </a:r>
            <a:r>
              <a:rPr lang="ko-KR" altLang="en-US" sz="2000" dirty="0" err="1" smtClean="0">
                <a:hlinkClick r:id="rId6" tooltip="앤디 워홀"/>
              </a:rPr>
              <a:t>앤디</a:t>
            </a:r>
            <a:r>
              <a:rPr lang="ko-KR" altLang="en-US" sz="2000" dirty="0" smtClean="0">
                <a:hlinkClick r:id="rId6" tooltip="앤디 워홀"/>
              </a:rPr>
              <a:t> </a:t>
            </a:r>
            <a:r>
              <a:rPr lang="ko-KR" altLang="en-US" sz="2000" dirty="0" err="1" smtClean="0">
                <a:hlinkClick r:id="rId6" tooltip="앤디 워홀"/>
              </a:rPr>
              <a:t>워홀</a:t>
            </a:r>
            <a:r>
              <a:rPr lang="en-US" altLang="ko-KR" sz="2000" dirty="0" smtClean="0"/>
              <a:t>, </a:t>
            </a:r>
            <a:r>
              <a:rPr lang="ko-KR" altLang="en-US" sz="2000" dirty="0" err="1" smtClean="0">
                <a:hlinkClick r:id="rId7" tooltip="콘래드 리치 (없는 문서)"/>
              </a:rPr>
              <a:t>콘래드</a:t>
            </a:r>
            <a:r>
              <a:rPr lang="ko-KR" altLang="en-US" sz="2000" dirty="0" smtClean="0">
                <a:hlinkClick r:id="rId7" tooltip="콘래드 리치 (없는 문서)"/>
              </a:rPr>
              <a:t> </a:t>
            </a:r>
            <a:r>
              <a:rPr lang="ko-KR" altLang="en-US" sz="2000" dirty="0" err="1" smtClean="0">
                <a:hlinkClick r:id="rId7" tooltip="콘래드 리치 (없는 문서)"/>
              </a:rPr>
              <a:t>리치</a:t>
            </a:r>
            <a:r>
              <a:rPr lang="en-US" altLang="ko-KR" sz="2000" dirty="0" smtClean="0"/>
              <a:t>, </a:t>
            </a:r>
            <a:r>
              <a:rPr lang="ko-KR" altLang="en-US" sz="2000" dirty="0" err="1" smtClean="0">
                <a:hlinkClick r:id="rId8" tooltip="로이 릭턴스타인"/>
              </a:rPr>
              <a:t>로이</a:t>
            </a:r>
            <a:r>
              <a:rPr lang="ko-KR" altLang="en-US" sz="2000" dirty="0" smtClean="0">
                <a:hlinkClick r:id="rId8" tooltip="로이 릭턴스타인"/>
              </a:rPr>
              <a:t> </a:t>
            </a:r>
            <a:r>
              <a:rPr lang="ko-KR" altLang="en-US" sz="2000" dirty="0" err="1" smtClean="0">
                <a:hlinkClick r:id="rId8" tooltip="로이 릭턴스타인"/>
              </a:rPr>
              <a:t>릭턴스타인</a:t>
            </a:r>
            <a:r>
              <a:rPr lang="en-US" altLang="ko-KR" sz="2000" dirty="0" smtClean="0">
                <a:hlinkClick r:id="rId9" tooltip="로이 리히텐슈타인"/>
              </a:rPr>
              <a:t>(</a:t>
            </a:r>
            <a:r>
              <a:rPr lang="ko-KR" altLang="en-US" sz="2000" dirty="0" err="1" smtClean="0">
                <a:hlinkClick r:id="rId9" tooltip="로이 리히텐슈타인"/>
              </a:rPr>
              <a:t>로이</a:t>
            </a:r>
            <a:r>
              <a:rPr lang="ko-KR" altLang="en-US" sz="2000" dirty="0" smtClean="0">
                <a:hlinkClick r:id="rId9" tooltip="로이 리히텐슈타인"/>
              </a:rPr>
              <a:t> </a:t>
            </a:r>
            <a:r>
              <a:rPr lang="ko-KR" altLang="en-US" sz="2000" dirty="0" err="1" smtClean="0">
                <a:hlinkClick r:id="rId9" tooltip="로이 리히텐슈타인"/>
              </a:rPr>
              <a:t>리히텐슈타인</a:t>
            </a:r>
            <a:r>
              <a:rPr lang="en-US" altLang="ko-KR" sz="2000" dirty="0" smtClean="0"/>
              <a:t>), </a:t>
            </a:r>
            <a:r>
              <a:rPr lang="ko-KR" altLang="en-US" sz="2000" dirty="0" smtClean="0">
                <a:hlinkClick r:id="rId10" tooltip="클래스 올덴버그"/>
              </a:rPr>
              <a:t>클래스 </a:t>
            </a:r>
            <a:r>
              <a:rPr lang="ko-KR" altLang="en-US" sz="2000" dirty="0" err="1" smtClean="0">
                <a:hlinkClick r:id="rId10" tooltip="클래스 올덴버그"/>
              </a:rPr>
              <a:t>올덴버그</a:t>
            </a:r>
            <a:r>
              <a:rPr lang="en-US" altLang="ko-KR" sz="2000" dirty="0" smtClean="0"/>
              <a:t>, </a:t>
            </a:r>
            <a:r>
              <a:rPr lang="ko-KR" altLang="en-US" sz="2000" dirty="0" smtClean="0">
                <a:hlinkClick r:id="rId11" tooltip="짐 다인 (없는 문서)"/>
              </a:rPr>
              <a:t>짐 다인</a:t>
            </a:r>
            <a:r>
              <a:rPr lang="en-US" altLang="ko-KR" sz="2000" dirty="0" smtClean="0"/>
              <a:t>, </a:t>
            </a:r>
            <a:r>
              <a:rPr lang="ko-KR" altLang="en-US" sz="2000" dirty="0" err="1" smtClean="0">
                <a:hlinkClick r:id="rId12" tooltip="제프 쿤스"/>
              </a:rPr>
              <a:t>제프</a:t>
            </a:r>
            <a:r>
              <a:rPr lang="ko-KR" altLang="en-US" sz="2000" dirty="0" smtClean="0">
                <a:hlinkClick r:id="rId12" tooltip="제프 쿤스"/>
              </a:rPr>
              <a:t> </a:t>
            </a:r>
            <a:r>
              <a:rPr lang="ko-KR" altLang="en-US" sz="2000" dirty="0" err="1" smtClean="0">
                <a:hlinkClick r:id="rId12" tooltip="제프 쿤스"/>
              </a:rPr>
              <a:t>쿤스</a:t>
            </a:r>
            <a:r>
              <a:rPr lang="en-US" altLang="ko-KR" sz="2000" dirty="0" smtClean="0"/>
              <a:t>, </a:t>
            </a:r>
            <a:r>
              <a:rPr lang="ko-KR" altLang="en-US" sz="2000" dirty="0" smtClean="0">
                <a:hlinkClick r:id="rId13" tooltip="키스 해링"/>
              </a:rPr>
              <a:t>키스 </a:t>
            </a:r>
            <a:r>
              <a:rPr lang="ko-KR" altLang="en-US" sz="2000" dirty="0" err="1" smtClean="0">
                <a:hlinkClick r:id="rId13" tooltip="키스 해링"/>
              </a:rPr>
              <a:t>해링</a:t>
            </a:r>
            <a:endParaRPr lang="ko-KR" altLang="en-US" sz="2000" dirty="0" smtClean="0"/>
          </a:p>
        </p:txBody>
      </p:sp>
      <p:sp>
        <p:nvSpPr>
          <p:cNvPr id="15362" name="AutoShape 2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5364" name="AutoShape 4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8" name="그룹 5"/>
          <p:cNvGrpSpPr/>
          <p:nvPr/>
        </p:nvGrpSpPr>
        <p:grpSpPr>
          <a:xfrm>
            <a:off x="7645757" y="142852"/>
            <a:ext cx="1212523" cy="698594"/>
            <a:chOff x="3203848" y="980728"/>
            <a:chExt cx="4243831" cy="2445079"/>
          </a:xfrm>
        </p:grpSpPr>
        <p:sp>
          <p:nvSpPr>
            <p:cNvPr id="9" name="직사각형 8"/>
            <p:cNvSpPr/>
            <p:nvPr/>
          </p:nvSpPr>
          <p:spPr>
            <a:xfrm>
              <a:off x="3203848" y="980728"/>
              <a:ext cx="2221961" cy="20162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724128" y="2240868"/>
              <a:ext cx="1723551" cy="11849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800" b="1" dirty="0" err="1" smtClean="0"/>
                <a:t>팝아트</a:t>
              </a:r>
              <a:endParaRPr lang="en-US" altLang="ko-KR" sz="800" b="1" dirty="0" smtClean="0"/>
            </a:p>
            <a:p>
              <a:endParaRPr lang="ko-KR" altLang="en-US" sz="800" b="1" dirty="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323528" y="260648"/>
            <a:ext cx="1212523" cy="576064"/>
            <a:chOff x="3203848" y="980728"/>
            <a:chExt cx="4243831" cy="2016224"/>
          </a:xfrm>
        </p:grpSpPr>
        <p:sp>
          <p:nvSpPr>
            <p:cNvPr id="4" name="직사각형 3"/>
            <p:cNvSpPr/>
            <p:nvPr/>
          </p:nvSpPr>
          <p:spPr>
            <a:xfrm>
              <a:off x="3203848" y="980728"/>
              <a:ext cx="2221961" cy="20162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5724128" y="2240868"/>
              <a:ext cx="1723551" cy="754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800" b="1" dirty="0" err="1" smtClean="0"/>
                <a:t>팝아트</a:t>
              </a:r>
              <a:endParaRPr lang="ko-KR" altLang="en-US" sz="800" b="1" dirty="0" smtClean="0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323528" y="908720"/>
            <a:ext cx="8352928" cy="956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err="1" smtClean="0"/>
              <a:t>로이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폭스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리히텐슈타인</a:t>
            </a:r>
            <a:r>
              <a:rPr lang="en-US" altLang="ko-KR" sz="2000" b="1" dirty="0" smtClean="0"/>
              <a:t>-</a:t>
            </a:r>
            <a:r>
              <a:rPr lang="ko-KR" altLang="en-US" sz="2000" b="1" dirty="0" err="1" smtClean="0"/>
              <a:t>로이릭턴</a:t>
            </a:r>
            <a:endParaRPr lang="en-US" altLang="ko-KR" sz="2000" b="1" dirty="0" smtClean="0"/>
          </a:p>
          <a:p>
            <a:pPr>
              <a:lnSpc>
                <a:spcPct val="150000"/>
              </a:lnSpc>
            </a:pPr>
            <a:r>
              <a:rPr lang="en-US" altLang="ko-KR" sz="2000" dirty="0" smtClean="0"/>
              <a:t>(</a:t>
            </a:r>
            <a:r>
              <a:rPr lang="ko-KR" altLang="en-US" sz="2000" dirty="0" smtClean="0">
                <a:hlinkClick r:id="rId2" tooltip="영어"/>
              </a:rPr>
              <a:t>영어</a:t>
            </a:r>
            <a:r>
              <a:rPr lang="en-US" altLang="ko-KR" sz="2000" dirty="0" smtClean="0"/>
              <a:t>: Roy Fox Lichtenstein)</a:t>
            </a:r>
            <a:endParaRPr lang="en-US" altLang="ko-KR" sz="2000" b="1" dirty="0" smtClean="0"/>
          </a:p>
        </p:txBody>
      </p:sp>
      <p:sp>
        <p:nvSpPr>
          <p:cNvPr id="15362" name="AutoShape 2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5364" name="AutoShape 4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85720" y="2560372"/>
            <a:ext cx="8678198" cy="3726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 smtClean="0">
                <a:hlinkClick r:id="rId3" tooltip="1923년"/>
              </a:rPr>
              <a:t>1923</a:t>
            </a:r>
            <a:r>
              <a:rPr lang="ko-KR" altLang="en-US" sz="2000" dirty="0" smtClean="0">
                <a:hlinkClick r:id="rId3" tooltip="1923년"/>
              </a:rPr>
              <a:t>년</a:t>
            </a:r>
            <a:r>
              <a:rPr lang="ko-KR" altLang="en-US" sz="2000" dirty="0" smtClean="0"/>
              <a:t> </a:t>
            </a:r>
            <a:r>
              <a:rPr lang="en-US" altLang="ko-KR" sz="2000" dirty="0" smtClean="0">
                <a:hlinkClick r:id="rId4" tooltip="10월 27일"/>
              </a:rPr>
              <a:t>10</a:t>
            </a:r>
            <a:r>
              <a:rPr lang="ko-KR" altLang="en-US" sz="2000" dirty="0" smtClean="0">
                <a:hlinkClick r:id="rId4" tooltip="10월 27일"/>
              </a:rPr>
              <a:t>월 </a:t>
            </a:r>
            <a:r>
              <a:rPr lang="en-US" altLang="ko-KR" sz="2000" dirty="0" smtClean="0">
                <a:hlinkClick r:id="rId4" tooltip="10월 27일"/>
              </a:rPr>
              <a:t>27</a:t>
            </a:r>
            <a:r>
              <a:rPr lang="ko-KR" altLang="en-US" sz="2000" dirty="0" smtClean="0">
                <a:hlinkClick r:id="rId4" tooltip="10월 27일"/>
              </a:rPr>
              <a:t>일</a:t>
            </a:r>
            <a:r>
              <a:rPr lang="en-US" altLang="ko-KR" sz="2000" dirty="0" smtClean="0"/>
              <a:t>~</a:t>
            </a:r>
            <a:r>
              <a:rPr lang="en-US" altLang="ko-KR" sz="2000" dirty="0" smtClean="0">
                <a:hlinkClick r:id="rId5" tooltip="1997년"/>
              </a:rPr>
              <a:t>1997</a:t>
            </a:r>
            <a:r>
              <a:rPr lang="ko-KR" altLang="en-US" sz="2000" dirty="0" smtClean="0">
                <a:hlinkClick r:id="rId5" tooltip="1997년"/>
              </a:rPr>
              <a:t>년</a:t>
            </a:r>
            <a:r>
              <a:rPr lang="ko-KR" altLang="en-US" sz="2000" dirty="0" smtClean="0"/>
              <a:t> </a:t>
            </a:r>
            <a:r>
              <a:rPr lang="en-US" altLang="ko-KR" sz="2000" dirty="0" smtClean="0">
                <a:hlinkClick r:id="rId6" tooltip="9월 29일"/>
              </a:rPr>
              <a:t>9</a:t>
            </a:r>
            <a:r>
              <a:rPr lang="ko-KR" altLang="en-US" sz="2000" dirty="0" smtClean="0">
                <a:hlinkClick r:id="rId6" tooltip="9월 29일"/>
              </a:rPr>
              <a:t>월 </a:t>
            </a:r>
            <a:r>
              <a:rPr lang="en-US" altLang="ko-KR" sz="2000" dirty="0" smtClean="0">
                <a:hlinkClick r:id="rId6" tooltip="9월 29일"/>
              </a:rPr>
              <a:t>29</a:t>
            </a:r>
            <a:r>
              <a:rPr lang="ko-KR" altLang="en-US" sz="2000" dirty="0" smtClean="0">
                <a:hlinkClick r:id="rId6" tooltip="9월 29일"/>
              </a:rPr>
              <a:t>일</a:t>
            </a:r>
            <a:r>
              <a:rPr lang="en-US" altLang="ko-KR" sz="2000" dirty="0" smtClean="0"/>
              <a:t>)</a:t>
            </a:r>
            <a:r>
              <a:rPr lang="ko-KR" altLang="en-US" sz="2000" dirty="0" smtClean="0"/>
              <a:t>은 </a:t>
            </a:r>
            <a:r>
              <a:rPr lang="ko-KR" altLang="en-US" sz="2000" dirty="0" smtClean="0">
                <a:hlinkClick r:id="rId7" tooltip="미국"/>
              </a:rPr>
              <a:t>미국</a:t>
            </a:r>
            <a:r>
              <a:rPr lang="ko-KR" altLang="en-US" sz="2000" dirty="0" smtClean="0"/>
              <a:t>의 대표적인 </a:t>
            </a:r>
            <a:r>
              <a:rPr lang="ko-KR" altLang="en-US" sz="2000" dirty="0" smtClean="0">
                <a:hlinkClick r:id="rId8" tooltip="팝 아트"/>
              </a:rPr>
              <a:t>팝 아트</a:t>
            </a:r>
            <a:r>
              <a:rPr lang="ko-KR" altLang="en-US" sz="2000" dirty="0" smtClean="0"/>
              <a:t> 미술가이다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만화의 장면을 캔버스로 옮긴 작품으로 유명하다</a:t>
            </a:r>
            <a:r>
              <a:rPr lang="en-US" altLang="ko-KR" sz="2000" dirty="0" smtClean="0"/>
              <a:t>. </a:t>
            </a:r>
            <a:r>
              <a:rPr lang="ko-KR" altLang="en-US" sz="2000" dirty="0" err="1" smtClean="0">
                <a:hlinkClick r:id="rId9" tooltip="앤디 워홀"/>
              </a:rPr>
              <a:t>앤디</a:t>
            </a:r>
            <a:r>
              <a:rPr lang="ko-KR" altLang="en-US" sz="2000" dirty="0" smtClean="0">
                <a:hlinkClick r:id="rId9" tooltip="앤디 워홀"/>
              </a:rPr>
              <a:t> </a:t>
            </a:r>
            <a:r>
              <a:rPr lang="ko-KR" altLang="en-US" sz="2000" dirty="0" err="1" smtClean="0">
                <a:hlinkClick r:id="rId9" tooltip="앤디 워홀"/>
              </a:rPr>
              <a:t>워홀</a:t>
            </a:r>
            <a:r>
              <a:rPr lang="ko-KR" altLang="en-US" sz="2000" dirty="0" smtClean="0"/>
              <a:t> 등과 함께 팝 아트의 대표적인 화가로 신문 연재의 통속인 </a:t>
            </a:r>
            <a:r>
              <a:rPr lang="ko-KR" altLang="en-US" sz="2000" dirty="0" smtClean="0">
                <a:hlinkClick r:id="rId10" tooltip="만화"/>
              </a:rPr>
              <a:t>만화</a:t>
            </a:r>
            <a:r>
              <a:rPr lang="ko-KR" altLang="en-US" sz="2000" dirty="0" smtClean="0"/>
              <a:t>를 캔버스로 확대해 그린 </a:t>
            </a:r>
            <a:r>
              <a:rPr lang="ko-KR" altLang="en-US" sz="2000" dirty="0" err="1" smtClean="0"/>
              <a:t>작품군으로</a:t>
            </a:r>
            <a:r>
              <a:rPr lang="ko-KR" altLang="en-US" sz="2000" dirty="0" smtClean="0"/>
              <a:t> 유명하다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만화가 가지는 단순하지만 강렬한 선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단순화된 색채 등의 표현력을 유채로 표현했다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덧붙여 말하자면 </a:t>
            </a:r>
            <a:r>
              <a:rPr lang="ko-KR" altLang="en-US" sz="2000" dirty="0" err="1" smtClean="0"/>
              <a:t>리히텐슈타인의</a:t>
            </a:r>
            <a:r>
              <a:rPr lang="ko-KR" altLang="en-US" sz="2000" dirty="0" smtClean="0"/>
              <a:t> 이름을 </a:t>
            </a:r>
            <a:r>
              <a:rPr lang="ko-KR" altLang="en-US" sz="2000" dirty="0" err="1" smtClean="0"/>
              <a:t>릭턴스타인</a:t>
            </a:r>
            <a:r>
              <a:rPr lang="ko-KR" altLang="en-US" sz="2000" dirty="0" smtClean="0"/>
              <a:t> 이라고 읽기도 한다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그러나 이것은 그의 이름을 미국 </a:t>
            </a:r>
            <a:r>
              <a:rPr lang="ko-KR" altLang="en-US" sz="2000" dirty="0" err="1" smtClean="0"/>
              <a:t>영어식</a:t>
            </a:r>
            <a:r>
              <a:rPr lang="ko-KR" altLang="en-US" sz="2000" dirty="0" smtClean="0"/>
              <a:t> 발음으로 읽었을 때의 일이고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독일어 발음상 그의 이름은 </a:t>
            </a:r>
            <a:r>
              <a:rPr lang="ko-KR" altLang="en-US" sz="2000" dirty="0" err="1" smtClean="0"/>
              <a:t>리히텐슈타인으로</a:t>
            </a:r>
            <a:r>
              <a:rPr lang="ko-KR" altLang="en-US" sz="2000" dirty="0" smtClean="0"/>
              <a:t> 읽는 것이 맞다</a:t>
            </a:r>
            <a:r>
              <a:rPr lang="en-US" altLang="ko-KR" sz="2000" dirty="0" smtClean="0"/>
              <a:t>.</a:t>
            </a:r>
            <a:endParaRPr lang="ko-KR" altLang="en-US" sz="2000" dirty="0"/>
          </a:p>
        </p:txBody>
      </p:sp>
      <p:pic>
        <p:nvPicPr>
          <p:cNvPr id="11" name="그림 10" descr="800px-Roy_Lichtenstein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143768" y="285729"/>
            <a:ext cx="1513085" cy="2018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323528" y="260648"/>
            <a:ext cx="1212523" cy="576064"/>
            <a:chOff x="3203848" y="980728"/>
            <a:chExt cx="4243831" cy="2016224"/>
          </a:xfrm>
        </p:grpSpPr>
        <p:sp>
          <p:nvSpPr>
            <p:cNvPr id="4" name="직사각형 3"/>
            <p:cNvSpPr/>
            <p:nvPr/>
          </p:nvSpPr>
          <p:spPr>
            <a:xfrm>
              <a:off x="3203848" y="980728"/>
              <a:ext cx="2221961" cy="20162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5724128" y="2240868"/>
              <a:ext cx="1723551" cy="754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800" b="1" dirty="0" err="1" smtClean="0"/>
                <a:t>팝아트</a:t>
              </a:r>
              <a:endParaRPr lang="ko-KR" altLang="en-US" sz="800" b="1" dirty="0" smtClean="0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323528" y="908720"/>
            <a:ext cx="8352928" cy="6970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err="1" smtClean="0"/>
              <a:t>로이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폭스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리히텐슈타인</a:t>
            </a:r>
            <a:r>
              <a:rPr lang="en-US" altLang="ko-KR" sz="1400" b="1" dirty="0" smtClean="0"/>
              <a:t>-</a:t>
            </a:r>
            <a:r>
              <a:rPr lang="ko-KR" altLang="en-US" sz="1400" b="1" dirty="0" err="1" smtClean="0"/>
              <a:t>로이릭턴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(Roy Fox Lichtenstein)</a:t>
            </a:r>
            <a:endParaRPr lang="en-US" altLang="ko-KR" sz="1400" b="1" dirty="0" smtClean="0"/>
          </a:p>
        </p:txBody>
      </p:sp>
      <p:sp>
        <p:nvSpPr>
          <p:cNvPr id="15362" name="AutoShape 2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5364" name="AutoShape 4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51520" y="1714488"/>
            <a:ext cx="4032448" cy="4193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대중적</a:t>
            </a:r>
            <a:r>
              <a:rPr lang="en-US" altLang="ko-KR" dirty="0" smtClean="0"/>
              <a:t>(popular)’</a:t>
            </a:r>
            <a:r>
              <a:rPr lang="ko-KR" altLang="en-US" dirty="0" smtClean="0"/>
              <a:t>이라는 말에서 따온 팝아트는 최초의 </a:t>
            </a:r>
            <a:r>
              <a:rPr lang="ko-KR" altLang="en-US" dirty="0" err="1" smtClean="0"/>
              <a:t>팝아티스트로</a:t>
            </a:r>
            <a:r>
              <a:rPr lang="ko-KR" altLang="en-US" dirty="0" smtClean="0"/>
              <a:t> 알려진 </a:t>
            </a:r>
            <a:r>
              <a:rPr lang="ko-KR" altLang="en-US" dirty="0" err="1" smtClean="0"/>
              <a:t>리처드</a:t>
            </a:r>
            <a:r>
              <a:rPr lang="ko-KR" altLang="en-US" dirty="0" smtClean="0"/>
              <a:t> </a:t>
            </a:r>
            <a:r>
              <a:rPr lang="ko-KR" altLang="en-US" dirty="0" err="1" smtClean="0"/>
              <a:t>해밀턴의</a:t>
            </a:r>
            <a:r>
              <a:rPr lang="ko-KR" altLang="en-US" dirty="0" smtClean="0"/>
              <a:t> 표현대로 ‘순간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저가</a:t>
            </a:r>
            <a:r>
              <a:rPr lang="en-US" altLang="ko-KR" dirty="0" smtClean="0"/>
              <a:t>, </a:t>
            </a:r>
            <a:r>
              <a:rPr lang="ko-KR" altLang="en-US" dirty="0" smtClean="0"/>
              <a:t>대량생산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위트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상업성’의 속성을 지닌다</a:t>
            </a:r>
            <a:r>
              <a:rPr lang="en-US" altLang="ko-KR" dirty="0" smtClean="0"/>
              <a:t>. </a:t>
            </a:r>
            <a:r>
              <a:rPr lang="ko-KR" altLang="en-US" dirty="0" smtClean="0"/>
              <a:t>하지만 시간이 흐르면서 ‘영원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고급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유일성</a:t>
            </a:r>
            <a:r>
              <a:rPr lang="en-US" altLang="ko-KR" dirty="0" smtClean="0"/>
              <a:t>, </a:t>
            </a:r>
            <a:r>
              <a:rPr lang="ko-KR" altLang="en-US" dirty="0" smtClean="0"/>
              <a:t>미학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가치’</a:t>
            </a:r>
            <a:r>
              <a:rPr lang="ko-KR" altLang="en-US" dirty="0" err="1" smtClean="0"/>
              <a:t>로</a:t>
            </a:r>
            <a:r>
              <a:rPr lang="ko-KR" altLang="en-US" dirty="0" smtClean="0"/>
              <a:t> 그 의미가 변하고 있다</a:t>
            </a:r>
            <a:r>
              <a:rPr lang="en-US" altLang="ko-KR" dirty="0" smtClean="0"/>
              <a:t>. 1960</a:t>
            </a:r>
            <a:r>
              <a:rPr lang="ko-KR" altLang="en-US" dirty="0" smtClean="0"/>
              <a:t>년대 모더니즘 미술의 정수였던 </a:t>
            </a:r>
            <a:r>
              <a:rPr lang="ko-KR" altLang="en-US" dirty="0" err="1" smtClean="0"/>
              <a:t>팝아트는</a:t>
            </a:r>
            <a:r>
              <a:rPr lang="ko-KR" altLang="en-US" dirty="0" smtClean="0"/>
              <a:t> 반세기란 시간을 뛰어넘어 어느덧 최상위 미술로 인정받고 있다</a:t>
            </a:r>
            <a:r>
              <a:rPr lang="en-US" altLang="ko-KR" dirty="0" smtClean="0"/>
              <a:t>.</a:t>
            </a:r>
            <a:endParaRPr lang="ko-KR" altLang="en-US" dirty="0"/>
          </a:p>
        </p:txBody>
      </p:sp>
      <p:pic>
        <p:nvPicPr>
          <p:cNvPr id="10" name="그림 9" descr="5a2e3225071ed2738de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27984" y="1556792"/>
            <a:ext cx="4442894" cy="46805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99592" y="6021288"/>
            <a:ext cx="33682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 err="1" smtClean="0"/>
              <a:t>로이</a:t>
            </a:r>
            <a:r>
              <a:rPr lang="ko-KR" altLang="en-US" sz="1200" dirty="0" smtClean="0"/>
              <a:t> </a:t>
            </a:r>
            <a:r>
              <a:rPr lang="ko-KR" altLang="en-US" sz="1200" dirty="0" err="1" smtClean="0"/>
              <a:t>릭턴스타인의</a:t>
            </a:r>
            <a:r>
              <a:rPr lang="ko-KR" altLang="en-US" sz="1200" dirty="0" smtClean="0"/>
              <a:t> ‘</a:t>
            </a:r>
            <a:r>
              <a:rPr lang="ko-KR" altLang="en-US" sz="1200" dirty="0" err="1" smtClean="0"/>
              <a:t>헤어리본을</a:t>
            </a:r>
            <a:r>
              <a:rPr lang="ko-KR" altLang="en-US" sz="1200" dirty="0" smtClean="0"/>
              <a:t> 한 소녀’</a:t>
            </a:r>
            <a:r>
              <a:rPr lang="en-US" altLang="ko-KR" sz="1200" dirty="0" smtClean="0"/>
              <a:t>(1965)</a:t>
            </a:r>
            <a:endParaRPr lang="ko-KR" alt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323528" y="260648"/>
            <a:ext cx="1212523" cy="576064"/>
            <a:chOff x="3203848" y="980728"/>
            <a:chExt cx="4243831" cy="2016224"/>
          </a:xfrm>
        </p:grpSpPr>
        <p:sp>
          <p:nvSpPr>
            <p:cNvPr id="4" name="직사각형 3"/>
            <p:cNvSpPr/>
            <p:nvPr/>
          </p:nvSpPr>
          <p:spPr>
            <a:xfrm>
              <a:off x="3203848" y="980728"/>
              <a:ext cx="2221961" cy="20162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5724128" y="2240868"/>
              <a:ext cx="1723551" cy="754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800" b="1" dirty="0" err="1" smtClean="0"/>
                <a:t>팝아트</a:t>
              </a:r>
              <a:endParaRPr lang="ko-KR" altLang="en-US" sz="800" b="1" dirty="0" smtClean="0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323528" y="908720"/>
            <a:ext cx="165618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 err="1" smtClean="0"/>
              <a:t>로이</a:t>
            </a:r>
            <a:r>
              <a:rPr lang="ko-KR" altLang="en-US" sz="1000" b="1" dirty="0" smtClean="0"/>
              <a:t> </a:t>
            </a:r>
            <a:r>
              <a:rPr lang="ko-KR" altLang="en-US" sz="1000" b="1" dirty="0" err="1" smtClean="0"/>
              <a:t>폭스</a:t>
            </a:r>
            <a:r>
              <a:rPr lang="ko-KR" altLang="en-US" sz="1000" b="1" dirty="0" smtClean="0"/>
              <a:t> </a:t>
            </a:r>
            <a:r>
              <a:rPr lang="ko-KR" altLang="en-US" sz="1000" b="1" dirty="0" err="1" smtClean="0"/>
              <a:t>리히텐슈타인</a:t>
            </a:r>
            <a:r>
              <a:rPr lang="en-US" altLang="ko-KR" sz="1000" dirty="0" smtClean="0"/>
              <a:t>(Roy Fox Lichtenstein)</a:t>
            </a:r>
          </a:p>
          <a:p>
            <a:pPr>
              <a:lnSpc>
                <a:spcPct val="150000"/>
              </a:lnSpc>
            </a:pPr>
            <a:r>
              <a:rPr lang="ko-KR" altLang="en-US" sz="1000" b="1" dirty="0" err="1" smtClean="0"/>
              <a:t>로이릭턴</a:t>
            </a:r>
            <a:endParaRPr lang="en-US" altLang="ko-KR" sz="1000" b="1" dirty="0" smtClean="0"/>
          </a:p>
        </p:txBody>
      </p:sp>
      <p:sp>
        <p:nvSpPr>
          <p:cNvPr id="15362" name="AutoShape 2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5364" name="AutoShape 4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1" name="그림 10" descr="PAP20120604192401034_P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332656"/>
            <a:ext cx="6264696" cy="61912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323528" y="260648"/>
            <a:ext cx="1212523" cy="576064"/>
            <a:chOff x="3203848" y="980728"/>
            <a:chExt cx="4243831" cy="2016224"/>
          </a:xfrm>
        </p:grpSpPr>
        <p:sp>
          <p:nvSpPr>
            <p:cNvPr id="4" name="직사각형 3"/>
            <p:cNvSpPr/>
            <p:nvPr/>
          </p:nvSpPr>
          <p:spPr>
            <a:xfrm>
              <a:off x="3203848" y="980728"/>
              <a:ext cx="2221961" cy="20162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5724128" y="2240868"/>
              <a:ext cx="1723551" cy="754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800" b="1" dirty="0" err="1" smtClean="0"/>
                <a:t>팝아트</a:t>
              </a:r>
              <a:endParaRPr lang="ko-KR" altLang="en-US" sz="800" b="1" dirty="0" smtClean="0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323528" y="908720"/>
            <a:ext cx="165618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b="1" dirty="0" err="1" smtClean="0"/>
              <a:t>로이</a:t>
            </a:r>
            <a:r>
              <a:rPr lang="ko-KR" altLang="en-US" sz="1000" b="1" dirty="0" smtClean="0"/>
              <a:t> </a:t>
            </a:r>
            <a:r>
              <a:rPr lang="ko-KR" altLang="en-US" sz="1000" b="1" dirty="0" err="1" smtClean="0"/>
              <a:t>폭스</a:t>
            </a:r>
            <a:r>
              <a:rPr lang="ko-KR" altLang="en-US" sz="1000" b="1" dirty="0" smtClean="0"/>
              <a:t> </a:t>
            </a:r>
            <a:r>
              <a:rPr lang="ko-KR" altLang="en-US" sz="1000" b="1" dirty="0" err="1" smtClean="0"/>
              <a:t>리히텐슈타인</a:t>
            </a:r>
            <a:r>
              <a:rPr lang="en-US" altLang="ko-KR" sz="1000" dirty="0" smtClean="0"/>
              <a:t>(Roy Fox Lichtenstein)</a:t>
            </a:r>
          </a:p>
          <a:p>
            <a:pPr>
              <a:lnSpc>
                <a:spcPct val="150000"/>
              </a:lnSpc>
            </a:pPr>
            <a:r>
              <a:rPr lang="ko-KR" altLang="en-US" sz="1000" b="1" dirty="0" err="1" smtClean="0"/>
              <a:t>로이릭턴</a:t>
            </a:r>
            <a:endParaRPr lang="en-US" altLang="ko-KR" sz="1000" b="1" dirty="0" smtClean="0"/>
          </a:p>
        </p:txBody>
      </p:sp>
      <p:sp>
        <p:nvSpPr>
          <p:cNvPr id="15362" name="AutoShape 2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5364" name="AutoShape 4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9" name="그림 8" descr="mania-done-c0586f6f6d896e12cf40b83e97e59799_20151111124031_iwzesuj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3274" y="857232"/>
            <a:ext cx="5500726" cy="550072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5720" y="1571612"/>
            <a:ext cx="328614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/>
              <a:t>미국 뉴욕 </a:t>
            </a:r>
            <a:r>
              <a:rPr lang="ko-KR" altLang="en-US" sz="2000" dirty="0" err="1" smtClean="0"/>
              <a:t>크리스티</a:t>
            </a:r>
            <a:r>
              <a:rPr lang="ko-KR" altLang="en-US" sz="2000" dirty="0" smtClean="0"/>
              <a:t> 특별경매에서 </a:t>
            </a:r>
            <a:r>
              <a:rPr lang="ko-KR" altLang="en-US" sz="2000" dirty="0" err="1" smtClean="0"/>
              <a:t>로이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리히텐슈타인의</a:t>
            </a:r>
            <a:r>
              <a:rPr lang="ko-KR" altLang="en-US" sz="2000" dirty="0" smtClean="0"/>
              <a:t> ‘간호사’</a:t>
            </a:r>
            <a:r>
              <a:rPr lang="en-US" altLang="ko-KR" sz="2000" dirty="0" smtClean="0"/>
              <a:t>(Nurse)</a:t>
            </a:r>
            <a:r>
              <a:rPr lang="ko-KR" altLang="en-US" sz="2000" dirty="0" smtClean="0"/>
              <a:t>가 </a:t>
            </a:r>
            <a:r>
              <a:rPr lang="en-US" altLang="ko-KR" sz="2000" dirty="0" smtClean="0"/>
              <a:t>9530</a:t>
            </a:r>
            <a:r>
              <a:rPr lang="ko-KR" altLang="en-US" sz="2000" dirty="0" smtClean="0"/>
              <a:t>만 달러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약 </a:t>
            </a:r>
            <a:r>
              <a:rPr lang="en-US" altLang="ko-KR" sz="2000" dirty="0" smtClean="0"/>
              <a:t>1103</a:t>
            </a:r>
            <a:r>
              <a:rPr lang="ko-KR" altLang="en-US" sz="2000" dirty="0" err="1" smtClean="0"/>
              <a:t>억원</a:t>
            </a:r>
            <a:r>
              <a:rPr lang="en-US" altLang="ko-KR" sz="2000" dirty="0" smtClean="0"/>
              <a:t>)</a:t>
            </a:r>
            <a:r>
              <a:rPr lang="ko-KR" altLang="en-US" sz="2000" dirty="0" smtClean="0"/>
              <a:t>에 낙찰됐답니다</a:t>
            </a:r>
            <a:r>
              <a:rPr lang="en-US" altLang="ko-KR" sz="2000" dirty="0" smtClean="0"/>
              <a:t>. </a:t>
            </a:r>
            <a:r>
              <a:rPr lang="ko-KR" altLang="en-US" sz="2000" dirty="0" err="1" smtClean="0"/>
              <a:t>리히텐슈타인</a:t>
            </a:r>
            <a:r>
              <a:rPr lang="ko-KR" altLang="en-US" sz="2000" dirty="0" smtClean="0"/>
              <a:t> 특유의 점묘가 돋보이는 이 작품은 그의 트레이드마크인 </a:t>
            </a:r>
            <a:r>
              <a:rPr lang="ko-KR" altLang="en-US" sz="2000" dirty="0" err="1" smtClean="0"/>
              <a:t>말풍선이나</a:t>
            </a:r>
            <a:r>
              <a:rPr lang="ko-KR" altLang="en-US" sz="2000" dirty="0" smtClean="0"/>
              <a:t> 대사가 없었음에도 </a:t>
            </a:r>
            <a:r>
              <a:rPr lang="ko-KR" altLang="en-US" sz="2000" dirty="0" err="1" smtClean="0"/>
              <a:t>팝아트</a:t>
            </a:r>
            <a:r>
              <a:rPr lang="ko-KR" altLang="en-US" sz="2000" dirty="0" smtClean="0"/>
              <a:t> 사상 최고가를 기록했다</a:t>
            </a:r>
            <a:endParaRPr lang="ko-KR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323528" y="260648"/>
            <a:ext cx="1212523" cy="576064"/>
            <a:chOff x="3203848" y="980728"/>
            <a:chExt cx="4243831" cy="2016224"/>
          </a:xfrm>
        </p:grpSpPr>
        <p:sp>
          <p:nvSpPr>
            <p:cNvPr id="4" name="직사각형 3"/>
            <p:cNvSpPr/>
            <p:nvPr/>
          </p:nvSpPr>
          <p:spPr>
            <a:xfrm>
              <a:off x="3203848" y="980728"/>
              <a:ext cx="2221961" cy="20162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5724128" y="2240868"/>
              <a:ext cx="1723551" cy="754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800" b="1" dirty="0" err="1" smtClean="0"/>
                <a:t>팝아트</a:t>
              </a:r>
              <a:endParaRPr lang="ko-KR" altLang="en-US" sz="800" b="1" dirty="0" smtClean="0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323528" y="908720"/>
            <a:ext cx="8352928" cy="9561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err="1" smtClean="0"/>
              <a:t>앤디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워홀</a:t>
            </a:r>
            <a:endParaRPr lang="en-US" altLang="ko-KR" sz="2000" b="1" dirty="0" smtClean="0"/>
          </a:p>
          <a:p>
            <a:pPr>
              <a:lnSpc>
                <a:spcPct val="150000"/>
              </a:lnSpc>
            </a:pPr>
            <a:r>
              <a:rPr lang="en-US" altLang="ko-KR" sz="1600" dirty="0" smtClean="0"/>
              <a:t>(Andy Warhol, </a:t>
            </a:r>
            <a:r>
              <a:rPr lang="en-US" altLang="ko-KR" sz="1600" dirty="0" smtClean="0">
                <a:hlinkClick r:id="rId2" tooltip="1928년"/>
              </a:rPr>
              <a:t>1928</a:t>
            </a:r>
            <a:r>
              <a:rPr lang="ko-KR" altLang="en-US" sz="1600" dirty="0" smtClean="0">
                <a:hlinkClick r:id="rId2" tooltip="1928년"/>
              </a:rPr>
              <a:t>년</a:t>
            </a:r>
            <a:r>
              <a:rPr lang="ko-KR" altLang="en-US" sz="1600" dirty="0" smtClean="0"/>
              <a:t> </a:t>
            </a:r>
            <a:r>
              <a:rPr lang="en-US" altLang="ko-KR" sz="1600" dirty="0" smtClean="0">
                <a:hlinkClick r:id="rId3" tooltip="8월 6일"/>
              </a:rPr>
              <a:t>8</a:t>
            </a:r>
            <a:r>
              <a:rPr lang="ko-KR" altLang="en-US" sz="1600" dirty="0" smtClean="0">
                <a:hlinkClick r:id="rId3" tooltip="8월 6일"/>
              </a:rPr>
              <a:t>월 </a:t>
            </a:r>
            <a:r>
              <a:rPr lang="en-US" altLang="ko-KR" sz="1600" dirty="0" smtClean="0">
                <a:hlinkClick r:id="rId3" tooltip="8월 6일"/>
              </a:rPr>
              <a:t>6</a:t>
            </a:r>
            <a:r>
              <a:rPr lang="ko-KR" altLang="en-US" sz="1600" dirty="0" smtClean="0">
                <a:hlinkClick r:id="rId3" tooltip="8월 6일"/>
              </a:rPr>
              <a:t>일</a:t>
            </a:r>
            <a:r>
              <a:rPr lang="ko-KR" altLang="en-US" sz="1600" dirty="0" smtClean="0"/>
              <a:t> </a:t>
            </a:r>
            <a:r>
              <a:rPr lang="en-US" altLang="ko-KR" sz="1600" dirty="0" smtClean="0"/>
              <a:t>- </a:t>
            </a:r>
            <a:r>
              <a:rPr lang="en-US" altLang="ko-KR" sz="1600" dirty="0" smtClean="0">
                <a:hlinkClick r:id="rId4" tooltip="1987년"/>
              </a:rPr>
              <a:t>1987</a:t>
            </a:r>
            <a:r>
              <a:rPr lang="ko-KR" altLang="en-US" sz="1600" dirty="0" smtClean="0">
                <a:hlinkClick r:id="rId4" tooltip="1987년"/>
              </a:rPr>
              <a:t>년</a:t>
            </a:r>
            <a:r>
              <a:rPr lang="ko-KR" altLang="en-US" sz="1600" dirty="0" smtClean="0"/>
              <a:t> </a:t>
            </a:r>
            <a:r>
              <a:rPr lang="en-US" altLang="ko-KR" sz="1600" dirty="0" smtClean="0">
                <a:hlinkClick r:id="rId5" tooltip="2월 22일"/>
              </a:rPr>
              <a:t>2</a:t>
            </a:r>
            <a:r>
              <a:rPr lang="ko-KR" altLang="en-US" sz="1600" dirty="0" smtClean="0">
                <a:hlinkClick r:id="rId5" tooltip="2월 22일"/>
              </a:rPr>
              <a:t>월 </a:t>
            </a:r>
            <a:r>
              <a:rPr lang="en-US" altLang="ko-KR" sz="1600" dirty="0" smtClean="0">
                <a:hlinkClick r:id="rId5" tooltip="2월 22일"/>
              </a:rPr>
              <a:t>22</a:t>
            </a:r>
            <a:r>
              <a:rPr lang="ko-KR" altLang="en-US" sz="1600" dirty="0" smtClean="0">
                <a:hlinkClick r:id="rId5" tooltip="2월 22일"/>
              </a:rPr>
              <a:t>일</a:t>
            </a:r>
            <a:r>
              <a:rPr lang="en-US" altLang="ko-KR" sz="1600" dirty="0" smtClean="0"/>
              <a:t>)</a:t>
            </a:r>
            <a:endParaRPr lang="en-US" altLang="ko-KR" sz="1600" b="1" dirty="0" smtClean="0"/>
          </a:p>
        </p:txBody>
      </p:sp>
      <p:sp>
        <p:nvSpPr>
          <p:cNvPr id="15362" name="AutoShape 2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5364" name="AutoShape 4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51520" y="1772816"/>
            <a:ext cx="8606760" cy="51111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smtClean="0"/>
              <a:t> </a:t>
            </a:r>
            <a:r>
              <a:rPr lang="ko-KR" altLang="en-US" sz="2000" dirty="0" smtClean="0">
                <a:hlinkClick r:id="rId6" tooltip="미국"/>
              </a:rPr>
              <a:t>미국</a:t>
            </a:r>
            <a:r>
              <a:rPr lang="ko-KR" altLang="en-US" sz="2000" dirty="0" smtClean="0"/>
              <a:t>의 </a:t>
            </a:r>
            <a:r>
              <a:rPr lang="ko-KR" altLang="en-US" sz="2000" dirty="0" smtClean="0">
                <a:hlinkClick r:id="rId7" tooltip="미술가"/>
              </a:rPr>
              <a:t>미술가</a:t>
            </a:r>
            <a:r>
              <a:rPr lang="ko-KR" altLang="en-US" sz="2000" dirty="0" smtClean="0"/>
              <a:t>이자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출력물 제작자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그리고 영화 제작자였다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시각주의 예술 운동의 선구자로</a:t>
            </a:r>
            <a:r>
              <a:rPr lang="en-US" altLang="ko-KR" sz="2000" dirty="0" smtClean="0"/>
              <a:t>, </a:t>
            </a:r>
            <a:r>
              <a:rPr lang="ko-KR" altLang="en-US" sz="2000" dirty="0" smtClean="0">
                <a:hlinkClick r:id="rId8" tooltip="팝 아트"/>
              </a:rPr>
              <a:t>팝 아트</a:t>
            </a:r>
            <a:r>
              <a:rPr lang="ko-KR" altLang="en-US" sz="2000" dirty="0" smtClean="0"/>
              <a:t>로 잘 알려진 인물이다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산업 일러스트로 성공적인 경력을 쌓은 후에 화가</a:t>
            </a:r>
            <a:r>
              <a:rPr lang="en-US" altLang="ko-KR" sz="2000" dirty="0" smtClean="0"/>
              <a:t>, </a:t>
            </a:r>
            <a:r>
              <a:rPr lang="ko-KR" altLang="en-US" sz="2000" dirty="0" smtClean="0">
                <a:hlinkClick r:id="rId9" tooltip="아방가르드"/>
              </a:rPr>
              <a:t>아방가르드</a:t>
            </a:r>
            <a:r>
              <a:rPr lang="ko-KR" altLang="en-US" sz="2000" dirty="0" smtClean="0"/>
              <a:t> 영화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레코드 프로듀서</a:t>
            </a:r>
            <a:r>
              <a:rPr lang="en-US" altLang="ko-KR" sz="2000" dirty="0" smtClean="0"/>
              <a:t>, </a:t>
            </a:r>
            <a:r>
              <a:rPr lang="ko-KR" altLang="en-US" sz="2000" dirty="0" smtClean="0"/>
              <a:t>작가로서 세계적으로 유명해졌다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본명은 </a:t>
            </a:r>
            <a:r>
              <a:rPr lang="ko-KR" altLang="en-US" sz="2000" b="1" dirty="0" err="1" smtClean="0"/>
              <a:t>앤드루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워홀라</a:t>
            </a:r>
            <a:r>
              <a:rPr lang="ko-KR" altLang="en-US" sz="2000" b="1" dirty="0" smtClean="0"/>
              <a:t> 주니어</a:t>
            </a:r>
            <a:r>
              <a:rPr lang="en-US" altLang="ko-KR" sz="2000" dirty="0" smtClean="0"/>
              <a:t>(</a:t>
            </a:r>
            <a:r>
              <a:rPr lang="ko-KR" altLang="en-US" sz="2000" dirty="0" smtClean="0">
                <a:hlinkClick r:id="rId10" tooltip="영어"/>
              </a:rPr>
              <a:t>영어</a:t>
            </a:r>
            <a:r>
              <a:rPr lang="en-US" altLang="ko-KR" sz="2000" dirty="0" smtClean="0"/>
              <a:t>: Andrew </a:t>
            </a:r>
            <a:r>
              <a:rPr lang="en-US" altLang="ko-KR" sz="2000" dirty="0" err="1" smtClean="0"/>
              <a:t>Worhola</a:t>
            </a:r>
            <a:r>
              <a:rPr lang="en-US" altLang="ko-KR" sz="2000" dirty="0" smtClean="0"/>
              <a:t> Jr.)</a:t>
            </a:r>
            <a:r>
              <a:rPr lang="ko-KR" altLang="en-US" sz="2000" dirty="0" smtClean="0"/>
              <a:t>이다</a:t>
            </a:r>
            <a:r>
              <a:rPr lang="en-US" altLang="ko-KR" sz="2000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2000" dirty="0" smtClean="0"/>
              <a:t>가장 높은 가격을 기록한 </a:t>
            </a:r>
            <a:r>
              <a:rPr lang="ko-KR" altLang="en-US" sz="2000" dirty="0" err="1" smtClean="0"/>
              <a:t>워홀의</a:t>
            </a:r>
            <a:r>
              <a:rPr lang="ko-KR" altLang="en-US" sz="2000" dirty="0" smtClean="0"/>
              <a:t> 그림은 </a:t>
            </a:r>
            <a:r>
              <a:rPr lang="en-US" altLang="ko-KR" sz="2000" dirty="0" smtClean="0">
                <a:hlinkClick r:id="rId11" tooltip="1963년"/>
              </a:rPr>
              <a:t>1963</a:t>
            </a:r>
            <a:r>
              <a:rPr lang="ko-KR" altLang="en-US" sz="2000" dirty="0" smtClean="0">
                <a:hlinkClick r:id="rId11" tooltip="1963년"/>
              </a:rPr>
              <a:t>년</a:t>
            </a:r>
            <a:r>
              <a:rPr lang="ko-KR" altLang="en-US" sz="2000" dirty="0" smtClean="0"/>
              <a:t>에 제작된 캔버스로 </a:t>
            </a:r>
            <a:r>
              <a:rPr lang="en-US" altLang="ko-KR" sz="2000" dirty="0" smtClean="0"/>
              <a:t>1</a:t>
            </a:r>
            <a:r>
              <a:rPr lang="ko-KR" altLang="en-US" sz="2000" dirty="0" smtClean="0"/>
              <a:t>억 달러에 거래된 </a:t>
            </a:r>
            <a:r>
              <a:rPr lang="en-US" altLang="ko-KR" sz="2000" dirty="0" smtClean="0"/>
              <a:t>《</a:t>
            </a:r>
            <a:r>
              <a:rPr lang="ko-KR" altLang="en-US" sz="2000" dirty="0" smtClean="0"/>
              <a:t>여덟 명의 </a:t>
            </a:r>
            <a:r>
              <a:rPr lang="ko-KR" altLang="en-US" sz="2000" dirty="0" err="1" smtClean="0"/>
              <a:t>엘비스</a:t>
            </a:r>
            <a:r>
              <a:rPr lang="en-US" altLang="ko-KR" sz="2000" dirty="0" smtClean="0"/>
              <a:t>》(Eight </a:t>
            </a:r>
            <a:r>
              <a:rPr lang="en-US" altLang="ko-KR" sz="2000" dirty="0" err="1" smtClean="0"/>
              <a:t>Elvises</a:t>
            </a:r>
            <a:r>
              <a:rPr lang="en-US" altLang="ko-KR" sz="2000" dirty="0" smtClean="0"/>
              <a:t>)</a:t>
            </a:r>
            <a:r>
              <a:rPr lang="ko-KR" altLang="en-US" sz="2000" dirty="0" smtClean="0"/>
              <a:t>라는 제목의 그림이다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개인적으로 거래된 이 사실은 </a:t>
            </a:r>
            <a:r>
              <a:rPr lang="en-US" altLang="ko-KR" sz="2000" dirty="0" smtClean="0"/>
              <a:t>《</a:t>
            </a:r>
            <a:r>
              <a:rPr lang="ko-KR" altLang="en-US" sz="2000" dirty="0" smtClean="0"/>
              <a:t>이코노미스트</a:t>
            </a:r>
            <a:r>
              <a:rPr lang="en-US" altLang="ko-KR" sz="2000" dirty="0" smtClean="0"/>
              <a:t>》</a:t>
            </a:r>
            <a:r>
              <a:rPr lang="ko-KR" altLang="en-US" sz="2000" dirty="0" smtClean="0"/>
              <a:t>의 기사를 통해 알려졌다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이코노미스트는 미술 시장의 </a:t>
            </a:r>
            <a:r>
              <a:rPr lang="ko-KR" altLang="en-US" sz="2000" dirty="0" err="1" smtClean="0"/>
              <a:t>주도자로서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워홀의</a:t>
            </a:r>
            <a:r>
              <a:rPr lang="ko-KR" altLang="en-US" sz="2000" dirty="0" smtClean="0"/>
              <a:t> 지위를 설명한 것이다</a:t>
            </a:r>
            <a:r>
              <a:rPr lang="en-US" altLang="ko-KR" sz="2000" dirty="0" smtClean="0"/>
              <a:t>.</a:t>
            </a:r>
            <a:r>
              <a:rPr lang="en-US" altLang="ko-KR" sz="2000" baseline="30000" dirty="0" smtClean="0">
                <a:hlinkClick r:id="rId12"/>
              </a:rPr>
              <a:t>[1]</a:t>
            </a:r>
            <a:r>
              <a:rPr lang="ko-KR" altLang="en-US" sz="2000" dirty="0" smtClean="0"/>
              <a:t> </a:t>
            </a:r>
            <a:r>
              <a:rPr lang="en-US" altLang="ko-KR" sz="2000" dirty="0" smtClean="0"/>
              <a:t>1</a:t>
            </a:r>
            <a:r>
              <a:rPr lang="ko-KR" altLang="en-US" sz="2000" dirty="0" smtClean="0"/>
              <a:t>억 달러라는 가격은 </a:t>
            </a:r>
            <a:r>
              <a:rPr lang="ko-KR" altLang="en-US" sz="2000" dirty="0" err="1" smtClean="0">
                <a:hlinkClick r:id="rId13" tooltip="잭슨 폴록"/>
              </a:rPr>
              <a:t>잭슨</a:t>
            </a:r>
            <a:r>
              <a:rPr lang="ko-KR" altLang="en-US" sz="2000" dirty="0" smtClean="0">
                <a:hlinkClick r:id="rId13" tooltip="잭슨 폴록"/>
              </a:rPr>
              <a:t> </a:t>
            </a:r>
            <a:r>
              <a:rPr lang="ko-KR" altLang="en-US" sz="2000" dirty="0" err="1" smtClean="0">
                <a:hlinkClick r:id="rId13" tooltip="잭슨 폴록"/>
              </a:rPr>
              <a:t>폴록</a:t>
            </a:r>
            <a:r>
              <a:rPr lang="en-US" altLang="ko-KR" sz="2000" dirty="0" smtClean="0"/>
              <a:t>, </a:t>
            </a:r>
            <a:r>
              <a:rPr lang="ko-KR" altLang="en-US" sz="2000" dirty="0" err="1" smtClean="0">
                <a:hlinkClick r:id="rId14" tooltip="파블로 피카소"/>
              </a:rPr>
              <a:t>파블로</a:t>
            </a:r>
            <a:r>
              <a:rPr lang="ko-KR" altLang="en-US" sz="2000" dirty="0" smtClean="0">
                <a:hlinkClick r:id="rId14" tooltip="파블로 피카소"/>
              </a:rPr>
              <a:t> 피카소</a:t>
            </a:r>
            <a:r>
              <a:rPr lang="en-US" altLang="ko-KR" sz="2000" dirty="0" smtClean="0"/>
              <a:t>, </a:t>
            </a:r>
            <a:r>
              <a:rPr lang="ko-KR" altLang="en-US" sz="2000" dirty="0" err="1" smtClean="0">
                <a:hlinkClick r:id="rId15" tooltip="구스타프 클림트"/>
              </a:rPr>
              <a:t>구스타프</a:t>
            </a:r>
            <a:r>
              <a:rPr lang="ko-KR" altLang="en-US" sz="2000" dirty="0" smtClean="0">
                <a:hlinkClick r:id="rId15" tooltip="구스타프 클림트"/>
              </a:rPr>
              <a:t> </a:t>
            </a:r>
            <a:r>
              <a:rPr lang="ko-KR" altLang="en-US" sz="2000" dirty="0" err="1" smtClean="0">
                <a:hlinkClick r:id="rId15" tooltip="구스타프 클림트"/>
              </a:rPr>
              <a:t>클림트</a:t>
            </a:r>
            <a:r>
              <a:rPr lang="ko-KR" altLang="en-US" sz="2000" dirty="0" err="1" smtClean="0"/>
              <a:t>와</a:t>
            </a:r>
            <a:r>
              <a:rPr lang="ko-KR" altLang="en-US" sz="2000" dirty="0" err="1" smtClean="0">
                <a:hlinkClick r:id="rId16" tooltip="윌렘 드 쿠닝"/>
              </a:rPr>
              <a:t>윌렘</a:t>
            </a:r>
            <a:r>
              <a:rPr lang="ko-KR" altLang="en-US" sz="2000" dirty="0" smtClean="0">
                <a:hlinkClick r:id="rId16" tooltip="윌렘 드 쿠닝"/>
              </a:rPr>
              <a:t> </a:t>
            </a:r>
            <a:r>
              <a:rPr lang="ko-KR" altLang="en-US" sz="2000" dirty="0" err="1" smtClean="0">
                <a:hlinkClick r:id="rId16" tooltip="윌렘 드 쿠닝"/>
              </a:rPr>
              <a:t>드</a:t>
            </a:r>
            <a:r>
              <a:rPr lang="ko-KR" altLang="en-US" sz="2000" dirty="0" smtClean="0">
                <a:hlinkClick r:id="rId16" tooltip="윌렘 드 쿠닝"/>
              </a:rPr>
              <a:t> </a:t>
            </a:r>
            <a:r>
              <a:rPr lang="ko-KR" altLang="en-US" sz="2000" dirty="0" err="1" smtClean="0">
                <a:hlinkClick r:id="rId16" tooltip="윌렘 드 쿠닝"/>
              </a:rPr>
              <a:t>쿠닝</a:t>
            </a:r>
            <a:r>
              <a:rPr lang="ko-KR" altLang="en-US" sz="2000" dirty="0" err="1" smtClean="0"/>
              <a:t>만이</a:t>
            </a:r>
            <a:r>
              <a:rPr lang="ko-KR" altLang="en-US" sz="2000" dirty="0" smtClean="0"/>
              <a:t> 기록한 기준 가격이다</a:t>
            </a:r>
            <a:r>
              <a:rPr lang="en-US" altLang="ko-KR" sz="2000" dirty="0" smtClean="0"/>
              <a:t>.</a:t>
            </a:r>
            <a:endParaRPr lang="en-US" altLang="ko-KR" sz="2000" dirty="0"/>
          </a:p>
        </p:txBody>
      </p:sp>
      <p:pic>
        <p:nvPicPr>
          <p:cNvPr id="10" name="그림 9" descr="Andy_Warhol_by_Jack_Mitchell.jpg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6429388" y="0"/>
            <a:ext cx="2223782" cy="17790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323528" y="260648"/>
            <a:ext cx="1212523" cy="576064"/>
            <a:chOff x="3203848" y="980728"/>
            <a:chExt cx="4243831" cy="2016224"/>
          </a:xfrm>
        </p:grpSpPr>
        <p:sp>
          <p:nvSpPr>
            <p:cNvPr id="4" name="직사각형 3"/>
            <p:cNvSpPr/>
            <p:nvPr/>
          </p:nvSpPr>
          <p:spPr>
            <a:xfrm>
              <a:off x="3203848" y="980728"/>
              <a:ext cx="2221961" cy="20162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5724128" y="2240868"/>
              <a:ext cx="1723551" cy="754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800" b="1" dirty="0" err="1" smtClean="0"/>
                <a:t>팝아트</a:t>
              </a:r>
              <a:endParaRPr lang="ko-KR" altLang="en-US" sz="800" b="1" dirty="0" smtClean="0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323528" y="908720"/>
            <a:ext cx="8352928" cy="4944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b="1" dirty="0" err="1" smtClean="0"/>
              <a:t>앤디</a:t>
            </a:r>
            <a:r>
              <a:rPr lang="ko-KR" altLang="en-US" sz="2000" b="1" dirty="0" smtClean="0"/>
              <a:t> </a:t>
            </a:r>
            <a:r>
              <a:rPr lang="ko-KR" altLang="en-US" sz="2000" b="1" dirty="0" err="1" smtClean="0"/>
              <a:t>워홀</a:t>
            </a:r>
            <a:endParaRPr lang="en-US" altLang="ko-KR" sz="2000" b="1" dirty="0" smtClean="0"/>
          </a:p>
        </p:txBody>
      </p:sp>
      <p:sp>
        <p:nvSpPr>
          <p:cNvPr id="15362" name="AutoShape 2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5364" name="AutoShape 4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28596" y="5357826"/>
            <a:ext cx="2880320" cy="956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 err="1" smtClean="0"/>
              <a:t>앤디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워홀의</a:t>
            </a:r>
            <a:r>
              <a:rPr lang="ko-KR" altLang="en-US" sz="2000" dirty="0" smtClean="0"/>
              <a:t> </a:t>
            </a:r>
            <a:r>
              <a:rPr lang="en-US" altLang="ko-KR" sz="2000" dirty="0" smtClean="0"/>
              <a:t>&lt;</a:t>
            </a:r>
            <a:r>
              <a:rPr lang="ko-KR" altLang="en-US" sz="2000" dirty="0" err="1" smtClean="0"/>
              <a:t>마릴린</a:t>
            </a:r>
            <a:r>
              <a:rPr lang="en-US" altLang="ko-KR" sz="2000" dirty="0" smtClean="0"/>
              <a:t>&gt;(1967)</a:t>
            </a:r>
            <a:endParaRPr lang="en-US" altLang="ko-KR" sz="2000" dirty="0"/>
          </a:p>
        </p:txBody>
      </p:sp>
      <p:pic>
        <p:nvPicPr>
          <p:cNvPr id="11" name="그림 10" descr="4824-2-608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132856"/>
            <a:ext cx="2857500" cy="2857500"/>
          </a:xfrm>
          <a:prstGeom prst="rect">
            <a:avLst/>
          </a:prstGeom>
        </p:spPr>
      </p:pic>
      <p:pic>
        <p:nvPicPr>
          <p:cNvPr id="12" name="그림 11" descr="AE.9647832.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79912" y="1772816"/>
            <a:ext cx="4819650" cy="4781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323528" y="260648"/>
            <a:ext cx="1212523" cy="576064"/>
            <a:chOff x="3203848" y="980728"/>
            <a:chExt cx="4243831" cy="2016224"/>
          </a:xfrm>
        </p:grpSpPr>
        <p:sp>
          <p:nvSpPr>
            <p:cNvPr id="4" name="직사각형 3"/>
            <p:cNvSpPr/>
            <p:nvPr/>
          </p:nvSpPr>
          <p:spPr>
            <a:xfrm>
              <a:off x="3203848" y="980728"/>
              <a:ext cx="2221961" cy="20162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5724128" y="2240868"/>
              <a:ext cx="1723551" cy="754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800" b="1" dirty="0" err="1" smtClean="0"/>
                <a:t>팝아트</a:t>
              </a:r>
              <a:endParaRPr lang="ko-KR" altLang="en-US" sz="800" b="1" dirty="0" smtClean="0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323528" y="908720"/>
            <a:ext cx="8352928" cy="373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err="1" smtClean="0"/>
              <a:t>앤디</a:t>
            </a:r>
            <a:r>
              <a:rPr lang="ko-KR" altLang="en-US" sz="1400" b="1" dirty="0" smtClean="0"/>
              <a:t> </a:t>
            </a:r>
            <a:r>
              <a:rPr lang="ko-KR" altLang="en-US" sz="1400" b="1" dirty="0" err="1" smtClean="0"/>
              <a:t>워홀</a:t>
            </a:r>
            <a:endParaRPr lang="en-US" altLang="ko-KR" sz="1400" b="1" dirty="0" smtClean="0"/>
          </a:p>
        </p:txBody>
      </p:sp>
      <p:sp>
        <p:nvSpPr>
          <p:cNvPr id="15362" name="AutoShape 2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5364" name="AutoShape 4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85720" y="4714884"/>
            <a:ext cx="8501122" cy="18794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000" dirty="0" smtClean="0"/>
              <a:t>팝 아트의 선구자 </a:t>
            </a:r>
            <a:r>
              <a:rPr lang="ko-KR" altLang="en-US" sz="2000" dirty="0" err="1" smtClean="0"/>
              <a:t>앤디</a:t>
            </a:r>
            <a:r>
              <a:rPr lang="ko-KR" altLang="en-US" sz="2000" dirty="0" smtClean="0"/>
              <a:t> </a:t>
            </a:r>
            <a:r>
              <a:rPr lang="ko-KR" altLang="en-US" sz="2000" dirty="0" err="1" smtClean="0"/>
              <a:t>워홀은</a:t>
            </a:r>
            <a:r>
              <a:rPr lang="ko-KR" altLang="en-US" sz="2000" dirty="0" smtClean="0"/>
              <a:t> 가장 영향력 있는 </a:t>
            </a:r>
            <a:r>
              <a:rPr lang="en-US" altLang="ko-KR" sz="2000" dirty="0" smtClean="0"/>
              <a:t>20</a:t>
            </a:r>
            <a:r>
              <a:rPr lang="ko-KR" altLang="en-US" sz="2000" dirty="0" smtClean="0"/>
              <a:t>세기 아티스트 중 한 명으로 꼽힌다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그는 </a:t>
            </a:r>
            <a:r>
              <a:rPr lang="ko-KR" altLang="en-US" sz="2000" dirty="0" err="1" smtClean="0"/>
              <a:t>캠벨</a:t>
            </a:r>
            <a:r>
              <a:rPr lang="ko-KR" altLang="en-US" sz="2000" dirty="0" smtClean="0"/>
              <a:t> 수프 깡통과 코카콜라 등 상업 제품을 소재로 삼아 자신만의 독창적인 예술 영역을 구축했다</a:t>
            </a:r>
            <a:r>
              <a:rPr lang="en-US" altLang="ko-KR" sz="2000" dirty="0" smtClean="0"/>
              <a:t>. </a:t>
            </a:r>
            <a:r>
              <a:rPr lang="ko-KR" altLang="en-US" sz="2000" dirty="0" smtClean="0"/>
              <a:t>특히 </a:t>
            </a:r>
            <a:r>
              <a:rPr lang="ko-KR" altLang="en-US" sz="2000" dirty="0" err="1" smtClean="0"/>
              <a:t>캠벨</a:t>
            </a:r>
            <a:r>
              <a:rPr lang="ko-KR" altLang="en-US" sz="2000" dirty="0" smtClean="0"/>
              <a:t> 수프 연작은 그의 팝 아트를 가장 잘 보여주는 작품으로 </a:t>
            </a:r>
            <a:r>
              <a:rPr lang="ko-KR" altLang="en-US" sz="2000" dirty="0" err="1" smtClean="0"/>
              <a:t>평가받고</a:t>
            </a:r>
            <a:r>
              <a:rPr lang="ko-KR" altLang="en-US" sz="2000" dirty="0" smtClean="0"/>
              <a:t> 있다</a:t>
            </a:r>
            <a:r>
              <a:rPr lang="en-US" altLang="ko-KR" sz="2000" dirty="0" smtClean="0"/>
              <a:t>.</a:t>
            </a:r>
            <a:endParaRPr lang="en-US" altLang="ko-KR" sz="2000" dirty="0"/>
          </a:p>
        </p:txBody>
      </p:sp>
      <p:pic>
        <p:nvPicPr>
          <p:cNvPr id="13" name="그림 12" descr="2017022210312272374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357298"/>
            <a:ext cx="5238750" cy="31051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5"/>
          <p:cNvGrpSpPr/>
          <p:nvPr/>
        </p:nvGrpSpPr>
        <p:grpSpPr>
          <a:xfrm>
            <a:off x="323528" y="260648"/>
            <a:ext cx="1212523" cy="576064"/>
            <a:chOff x="3203848" y="980728"/>
            <a:chExt cx="4243831" cy="2016224"/>
          </a:xfrm>
        </p:grpSpPr>
        <p:sp>
          <p:nvSpPr>
            <p:cNvPr id="4" name="직사각형 3"/>
            <p:cNvSpPr/>
            <p:nvPr/>
          </p:nvSpPr>
          <p:spPr>
            <a:xfrm>
              <a:off x="3203848" y="980728"/>
              <a:ext cx="2221961" cy="201622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직사각형 2"/>
            <p:cNvSpPr/>
            <p:nvPr/>
          </p:nvSpPr>
          <p:spPr>
            <a:xfrm>
              <a:off x="5724128" y="2240868"/>
              <a:ext cx="1723551" cy="7540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800" b="1" dirty="0" err="1" smtClean="0"/>
                <a:t>팝아트</a:t>
              </a:r>
              <a:endParaRPr lang="ko-KR" altLang="en-US" sz="800" b="1" dirty="0" smtClean="0"/>
            </a:p>
          </p:txBody>
        </p:sp>
      </p:grpSp>
      <p:sp>
        <p:nvSpPr>
          <p:cNvPr id="5" name="직사각형 4"/>
          <p:cNvSpPr/>
          <p:nvPr/>
        </p:nvSpPr>
        <p:spPr>
          <a:xfrm>
            <a:off x="323528" y="908720"/>
            <a:ext cx="8352928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/>
              <a:t> 동영상</a:t>
            </a: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ko-KR" altLang="en-US" sz="1400" b="1" dirty="0" err="1" smtClean="0"/>
              <a:t>앤디워홀</a:t>
            </a:r>
            <a:endParaRPr lang="en-US" altLang="ko-KR" sz="1400" b="1" dirty="0"/>
          </a:p>
          <a:p>
            <a:pPr>
              <a:lnSpc>
                <a:spcPct val="150000"/>
              </a:lnSpc>
            </a:pPr>
            <a:r>
              <a:rPr lang="en-US" altLang="ko-KR" sz="1400" dirty="0">
                <a:hlinkClick r:id="rId2"/>
              </a:rPr>
              <a:t>https://</a:t>
            </a:r>
            <a:r>
              <a:rPr lang="en-US" altLang="ko-KR" sz="1400" dirty="0" smtClean="0">
                <a:hlinkClick r:id="rId2"/>
              </a:rPr>
              <a:t>www.youtube.com/watch?v=XYkpbhP6pI8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endParaRPr lang="en-US" altLang="ko-KR" sz="1400" dirty="0"/>
          </a:p>
          <a:p>
            <a:pPr>
              <a:lnSpc>
                <a:spcPct val="150000"/>
              </a:lnSpc>
            </a:pPr>
            <a:r>
              <a:rPr lang="ko-KR" altLang="en-US" sz="1400" dirty="0" err="1" smtClean="0"/>
              <a:t>릭턴스타인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r>
              <a:rPr lang="en-US" altLang="ko-KR" sz="1400" dirty="0">
                <a:hlinkClick r:id="rId3"/>
              </a:rPr>
              <a:t>https://vimeo.com/34275855</a:t>
            </a:r>
            <a:endParaRPr lang="en-US" altLang="ko-KR" sz="1400" dirty="0" smtClean="0"/>
          </a:p>
          <a:p>
            <a:pPr>
              <a:lnSpc>
                <a:spcPct val="150000"/>
              </a:lnSpc>
            </a:pPr>
            <a:endParaRPr lang="en-US" altLang="ko-KR" sz="1400" b="1" dirty="0"/>
          </a:p>
          <a:p>
            <a:pPr>
              <a:lnSpc>
                <a:spcPct val="150000"/>
              </a:lnSpc>
            </a:pPr>
            <a:endParaRPr lang="en-US" altLang="ko-KR" sz="1400" b="1" dirty="0" smtClean="0"/>
          </a:p>
          <a:p>
            <a:pPr>
              <a:lnSpc>
                <a:spcPct val="150000"/>
              </a:lnSpc>
            </a:pPr>
            <a:r>
              <a:rPr lang="en-US" altLang="ko-KR" sz="1400" dirty="0" smtClean="0"/>
              <a:t>  </a:t>
            </a:r>
            <a:endParaRPr lang="en-US" altLang="ko-KR" sz="1400" b="1" dirty="0" smtClean="0"/>
          </a:p>
        </p:txBody>
      </p:sp>
      <p:sp>
        <p:nvSpPr>
          <p:cNvPr id="15362" name="AutoShape 2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15364" name="AutoShape 4" descr="https://upload.wikimedia.org/wikipedia/commons/d/d5/David_von_Michelangelo.jpg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="" xmlns:p14="http://schemas.microsoft.com/office/powerpoint/2010/main" val="3335366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1698</TotalTime>
  <Words>443</Words>
  <Application>Microsoft Office PowerPoint</Application>
  <PresentationFormat>화면 슬라이드 쇼(4:3)</PresentationFormat>
  <Paragraphs>57</Paragraphs>
  <Slides>11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2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실습실</dc:creator>
  <cp:lastModifiedBy>main</cp:lastModifiedBy>
  <cp:revision>224</cp:revision>
  <dcterms:created xsi:type="dcterms:W3CDTF">2018-09-04T07:39:31Z</dcterms:created>
  <dcterms:modified xsi:type="dcterms:W3CDTF">2020-06-17T07:08:01Z</dcterms:modified>
</cp:coreProperties>
</file>