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446" y="-90"/>
      </p:cViewPr>
      <p:guideLst>
        <p:guide orient="horz" pos="215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viewProps" Target="viewProps.xml"  /><Relationship Id="rId11" Type="http://schemas.openxmlformats.org/officeDocument/2006/relationships/theme" Target="theme/theme1.xml"  /><Relationship Id="rId12" Type="http://schemas.openxmlformats.org/officeDocument/2006/relationships/tableStyles" Target="tableStyles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slide" Target="slides/slide7.xml"  /><Relationship Id="rId9" Type="http://schemas.openxmlformats.org/officeDocument/2006/relationships/presProps" Target="presProp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22" name="부제목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2020-03-11</a:t>
            </a:fld>
            <a:endParaRPr lang="ko-KR" altLang="en-US"/>
          </a:p>
        </p:txBody>
      </p:sp>
      <p:sp>
        <p:nvSpPr>
          <p:cNvPr id="20" name="바닥글 개체 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2020-03-11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2020-03-11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2020-03-11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2020-03-11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2020-03-11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2020-03-11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9" name="순서도: 처리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순서도: 처리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원형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도넛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제목 개체 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24" name="날짜 개체 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06D0F6A-46E0-483D-A82A-74E171EF3500}" type="datetimeFigureOut">
              <a:rPr lang="ko-KR" altLang="en-US" smtClean="0"/>
              <a:pPr/>
              <a:t>2020-03-11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직사각형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1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1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1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1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1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1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2.emf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3.png"  /><Relationship Id="rId3" Type="http://schemas.openxmlformats.org/officeDocument/2006/relationships/image" Target="../media/image4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5.png"  /><Relationship Id="rId3" Type="http://schemas.openxmlformats.org/officeDocument/2006/relationships/image" Target="../media/image6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1259632" y="359898"/>
            <a:ext cx="7406640" cy="980870"/>
          </a:xfrm>
        </p:spPr>
        <p:txBody>
          <a:bodyPr/>
          <a:lstStyle/>
          <a:p>
            <a:pPr lvl="0" algn="ctr">
              <a:defRPr/>
            </a:pPr>
            <a:r>
              <a:rPr lang="ko-KR" altLang="en-US" b="1"/>
              <a:t>판화 준비물 </a:t>
            </a:r>
            <a:endParaRPr lang="ko-KR" altLang="en-US" b="1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839" y="1412776"/>
            <a:ext cx="7406640" cy="4536504"/>
          </a:xfrm>
        </p:spPr>
        <p:txBody>
          <a:bodyPr>
            <a:normAutofit lnSpcReduction="10000"/>
          </a:bodyPr>
          <a:lstStyle/>
          <a:p>
            <a:pPr lvl="0">
              <a:defRPr/>
            </a:pPr>
            <a:r>
              <a:rPr lang="en-US" altLang="ko-KR"/>
              <a:t>  </a:t>
            </a:r>
            <a:endParaRPr lang="en-US" altLang="ko-KR" b="1"/>
          </a:p>
          <a:p>
            <a:pPr lvl="0">
              <a:defRPr/>
            </a:pPr>
            <a:endParaRPr lang="en-US" altLang="ko-KR"/>
          </a:p>
        </p:txBody>
      </p:sp>
      <p:sp>
        <p:nvSpPr>
          <p:cNvPr id="5" name="제목 1"/>
          <p:cNvSpPr>
            <a:spLocks noGrp="1"/>
          </p:cNvSpPr>
          <p:nvPr/>
        </p:nvSpPr>
        <p:spPr>
          <a:xfrm>
            <a:off x="1259632" y="1484784"/>
            <a:ext cx="7406640" cy="2520280"/>
          </a:xfrm>
          <a:prstGeom prst="rect">
            <a:avLst/>
          </a:prstGeom>
        </p:spPr>
        <p:txBody>
          <a:bodyPr anchor="b">
            <a:noAutofit/>
          </a:bodyPr>
          <a:p>
            <a:pPr marL="0" lvl="0" indent="0" algn="l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2400" b="1" i="0" u="none" strike="noStrike" kern="1200" cap="none" spc="0" normalizeH="0" baseline="0" mc:Ignorable="hp" hp:hslEmbossed="0"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Gill Sans MT"/>
                <a:ea typeface="휴먼매직체"/>
                <a:cs typeface="휴먼매직체"/>
              </a:rPr>
              <a:t>16</a:t>
            </a:r>
            <a:r>
              <a:rPr xmlns:mc="http://schemas.openxmlformats.org/markup-compatibility/2006" xmlns:hp="http://schemas.haansoft.com/office/presentation/8.0" kumimoji="0" lang="ko-KR" altLang="en-US" sz="2400" b="1" i="0" u="none" strike="noStrike" kern="1200" cap="none" spc="0" normalizeH="0" baseline="0" mc:Ignorable="hp" hp:hslEmbossed="0"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Gill Sans MT"/>
                <a:ea typeface="휴먼매직체"/>
                <a:cs typeface="휴먼매직체"/>
              </a:rPr>
              <a:t>절 사이즈 </a:t>
            </a:r>
            <a:r>
              <a:rPr xmlns:mc="http://schemas.openxmlformats.org/markup-compatibility/2006" xmlns:hp="http://schemas.haansoft.com/office/presentation/8.0" kumimoji="0" lang="en-US" altLang="ko-KR" sz="2400" b="1" i="0" u="none" strike="noStrike" kern="1200" cap="none" spc="0" normalizeH="0" baseline="0" mc:Ignorable="hp" hp:hslEmbossed="0"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Gill Sans MT"/>
                <a:ea typeface="휴먼매직체"/>
                <a:cs typeface="휴먼매직체"/>
              </a:rPr>
              <a:t>:</a:t>
            </a:r>
            <a:r>
              <a:rPr xmlns:mc="http://schemas.openxmlformats.org/markup-compatibility/2006" xmlns:hp="http://schemas.haansoft.com/office/presentation/8.0" kumimoji="0" lang="ko-KR" altLang="en-US" sz="2400" b="1" i="0" u="none" strike="noStrike" kern="1200" cap="none" spc="0" normalizeH="0" baseline="0" mc:Ignorable="hp" hp:hslEmbossed="0"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Gill Sans MT"/>
                <a:ea typeface="휴먼매직체"/>
                <a:cs typeface="휴먼매직체"/>
              </a:rPr>
              <a:t> 목판  </a:t>
            </a:r>
            <a:r>
              <a:rPr xmlns:mc="http://schemas.openxmlformats.org/markup-compatibility/2006" xmlns:hp="http://schemas.haansoft.com/office/presentation/8.0" kumimoji="0" lang="en-US" altLang="ko-KR" sz="2400" b="1" i="0" u="none" strike="noStrike" kern="1200" cap="none" spc="0" normalizeH="0" baseline="0" mc:Ignorable="hp" hp:hslEmbossed="0"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Gill Sans MT"/>
                <a:ea typeface="휴먼매직체"/>
                <a:cs typeface="휴먼매직체"/>
              </a:rPr>
              <a:t>2</a:t>
            </a:r>
            <a:r>
              <a:rPr xmlns:mc="http://schemas.openxmlformats.org/markup-compatibility/2006" xmlns:hp="http://schemas.haansoft.com/office/presentation/8.0" kumimoji="0" lang="ko-KR" altLang="en-US" sz="2400" b="1" i="0" u="none" strike="noStrike" kern="1200" cap="none" spc="0" normalizeH="0" baseline="0" mc:Ignorable="hp" hp:hslEmbossed="0"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Gill Sans MT"/>
                <a:ea typeface="휴먼매직체"/>
                <a:cs typeface="휴먼매직체"/>
              </a:rPr>
              <a:t>개</a:t>
            </a:r>
            <a:endParaRPr xmlns:mc="http://schemas.openxmlformats.org/markup-compatibility/2006" xmlns:hp="http://schemas.haansoft.com/office/presentation/8.0" kumimoji="0" lang="ko-KR" altLang="en-US" sz="2400" b="1" i="0" u="none" strike="noStrike" kern="1200" cap="none" spc="0" normalizeH="0" baseline="0" mc:Ignorable="hp" hp:hslEmbossed="0">
              <a:solidFill>
                <a:srgbClr val="572314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Gill Sans MT"/>
              <a:ea typeface="휴먼매직체"/>
              <a:cs typeface="휴먼매직체"/>
            </a:endParaRPr>
          </a:p>
          <a:p>
            <a:pPr marL="0" lvl="0" indent="0" algn="l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2400" b="1" i="0" u="none" strike="noStrike" kern="1200" cap="none" spc="0" normalizeH="0" baseline="0" mc:Ignorable="hp" hp:hslEmbossed="0"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Gill Sans MT"/>
                <a:ea typeface="휴먼매직체"/>
                <a:cs typeface="휴먼매직체"/>
              </a:rPr>
              <a:t>조각도  </a:t>
            </a:r>
            <a:r>
              <a:rPr xmlns:mc="http://schemas.openxmlformats.org/markup-compatibility/2006" xmlns:hp="http://schemas.haansoft.com/office/presentation/8.0" kumimoji="0" lang="en-US" altLang="ko-KR" sz="2400" b="1" i="0" u="none" strike="noStrike" kern="1200" cap="none" spc="0" normalizeH="0" baseline="0" mc:Ignorable="hp" hp:hslEmbossed="0"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Gill Sans MT"/>
                <a:ea typeface="휴먼매직체"/>
                <a:cs typeface="휴먼매직체"/>
              </a:rPr>
              <a:t>:</a:t>
            </a:r>
            <a:r>
              <a:rPr xmlns:mc="http://schemas.openxmlformats.org/markup-compatibility/2006" xmlns:hp="http://schemas.haansoft.com/office/presentation/8.0" kumimoji="0" lang="ko-KR" altLang="en-US" sz="2400" b="1" i="0" u="none" strike="noStrike" kern="1200" cap="none" spc="0" normalizeH="0" baseline="0" mc:Ignorable="hp" hp:hslEmbossed="0"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Gill Sans MT"/>
                <a:ea typeface="휴먼매직체"/>
                <a:cs typeface="휴먼매직체"/>
              </a:rPr>
              <a:t> 국산 화홍 조각도  기본</a:t>
            </a:r>
            <a:r>
              <a:rPr xmlns:mc="http://schemas.openxmlformats.org/markup-compatibility/2006" xmlns:hp="http://schemas.haansoft.com/office/presentation/8.0" kumimoji="0" lang="en-US" altLang="ko-KR" sz="2400" b="1" i="0" u="none" strike="noStrike" kern="1200" cap="none" spc="0" normalizeH="0" baseline="0" mc:Ignorable="hp" hp:hslEmbossed="0"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Gill Sans MT"/>
                <a:ea typeface="휴먼매직체"/>
                <a:cs typeface="휴먼매직체"/>
              </a:rPr>
              <a:t>(</a:t>
            </a:r>
            <a:r>
              <a:rPr xmlns:mc="http://schemas.openxmlformats.org/markup-compatibility/2006" xmlns:hp="http://schemas.haansoft.com/office/presentation/8.0" sz="2400" b="0" i="0" u="none" strike="noStrike" mc:Ignorable="hp" hp:hslEmbossed="0"/>
              <a:t>창칼</a:t>
            </a:r>
            <a:r>
              <a:rPr xmlns:mc="http://schemas.openxmlformats.org/markup-compatibility/2006" xmlns:hp="http://schemas.haansoft.com/office/presentation/8.0" lang="en-US" altLang="ko-KR" sz="2400" b="0" i="0" u="none" strike="noStrike" mc:Ignorable="hp" hp:hslEmbossed="0"/>
              <a:t>,</a:t>
            </a:r>
            <a:r>
              <a:rPr xmlns:mc="http://schemas.openxmlformats.org/markup-compatibility/2006" xmlns:hp="http://schemas.haansoft.com/office/presentation/8.0" sz="2400" b="0" i="0" u="none" strike="noStrike" mc:Ignorable="hp" hp:hslEmbossed="0"/>
              <a:t> </a:t>
            </a:r>
            <a:r>
              <a:rPr xmlns:mc="http://schemas.openxmlformats.org/markup-compatibility/2006" xmlns:hp="http://schemas.haansoft.com/office/presentation/8.0" lang="ko-KR" altLang="en-US" sz="2400" b="0" i="0" u="none" strike="noStrike" mc:Ignorable="hp" hp:hslEmbossed="0"/>
              <a:t>납작칼</a:t>
            </a:r>
            <a:r>
              <a:rPr xmlns:mc="http://schemas.openxmlformats.org/markup-compatibility/2006" xmlns:hp="http://schemas.haansoft.com/office/presentation/8.0" lang="en-US" altLang="ko-KR" sz="2400" b="0" i="0" u="none" strike="noStrike" mc:Ignorable="hp" hp:hslEmbossed="0"/>
              <a:t>,</a:t>
            </a:r>
            <a:r>
              <a:rPr xmlns:mc="http://schemas.openxmlformats.org/markup-compatibility/2006" xmlns:hp="http://schemas.haansoft.com/office/presentation/8.0" sz="2400" b="0" i="0" u="none" strike="noStrike" mc:Ignorable="hp" hp:hslEmbossed="0"/>
              <a:t>세모칼 </a:t>
            </a:r>
            <a:r>
              <a:rPr xmlns:mc="http://schemas.openxmlformats.org/markup-compatibility/2006" xmlns:hp="http://schemas.haansoft.com/office/presentation/8.0" lang="en-US" altLang="ko-KR" sz="2400" b="0" i="0" u="none" strike="noStrike" mc:Ignorable="hp" hp:hslEmbossed="0"/>
              <a:t>,</a:t>
            </a:r>
            <a:r>
              <a:rPr xmlns:mc="http://schemas.openxmlformats.org/markup-compatibility/2006" xmlns:hp="http://schemas.haansoft.com/office/presentation/8.0" sz="2400" b="0" i="0" u="none" strike="noStrike" mc:Ignorable="hp" hp:hslEmbossed="0"/>
              <a:t>둥근칼</a:t>
            </a:r>
            <a:r>
              <a:rPr xmlns:mc="http://schemas.openxmlformats.org/markup-compatibility/2006" xmlns:hp="http://schemas.haansoft.com/office/presentation/8.0" lang="en-US" altLang="ko-KR" sz="2400" b="0" i="0" u="none" strike="noStrike" mc:Ignorable="hp" hp:hslEmbossed="0"/>
              <a:t>)</a:t>
            </a:r>
            <a:endParaRPr xmlns:mc="http://schemas.openxmlformats.org/markup-compatibility/2006" xmlns:hp="http://schemas.haansoft.com/office/presentation/8.0" lang="en-US" altLang="ko-KR" sz="2400" b="0" i="0" u="none" strike="noStrike" mc:Ignorable="hp" hp:hslEmbossed="0"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0" lvl="0" indent="0" algn="l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2400" b="1" i="0" u="none" strike="noStrike" kern="1200" cap="none" spc="0" normalizeH="0" baseline="0" mc:Ignorable="hp" hp:hslEmbossed="0"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Gill Sans MT"/>
                <a:ea typeface="휴먼매직체"/>
                <a:cs typeface="휴먼매직체"/>
              </a:rPr>
              <a:t>  </a:t>
            </a:r>
            <a:endParaRPr xmlns:mc="http://schemas.openxmlformats.org/markup-compatibility/2006" xmlns:hp="http://schemas.haansoft.com/office/presentation/8.0" kumimoji="0" lang="ko-KR" altLang="en-US" sz="2400" b="1" i="0" u="none" strike="noStrike" kern="1200" cap="none" spc="0" normalizeH="0" baseline="0" mc:Ignorable="hp" hp:hslEmbossed="0">
              <a:solidFill>
                <a:srgbClr val="572314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Gill Sans MT"/>
              <a:ea typeface="휴먼매직체"/>
              <a:cs typeface="휴먼매직체"/>
            </a:endParaRPr>
          </a:p>
          <a:p>
            <a:pPr marL="0" lvl="0" indent="0" algn="l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2400" b="1" i="0" u="none" strike="noStrike" kern="1200" cap="none" spc="0" normalizeH="0" baseline="0" mc:Ignorable="hp" hp:hslEmbossed="0"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Gill Sans MT"/>
                <a:ea typeface="휴먼매직체"/>
                <a:cs typeface="휴먼매직체"/>
              </a:rPr>
              <a:t>화방이나 인터넷에서 구입  </a:t>
            </a:r>
            <a:endParaRPr xmlns:mc="http://schemas.openxmlformats.org/markup-compatibility/2006" xmlns:hp="http://schemas.haansoft.com/office/presentation/8.0" kumimoji="0" lang="ko-KR" altLang="en-US" sz="2400" b="1" i="0" u="none" strike="noStrike" kern="1200" cap="none" spc="0" normalizeH="0" baseline="0" mc:Ignorable="hp" hp:hslEmbossed="0">
              <a:solidFill>
                <a:srgbClr val="572314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Gill Sans MT"/>
              <a:ea typeface="휴먼매직체"/>
              <a:cs typeface="휴먼매직체"/>
            </a:endParaRPr>
          </a:p>
          <a:p>
            <a:pPr marL="0" lvl="0" indent="0" algn="l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2400" b="1" i="0" u="none" strike="noStrike" kern="1200" cap="none" spc="0" normalizeH="0" baseline="0" mc:Ignorable="hp" hp:hslEmbossed="0"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Gill Sans MT"/>
                <a:ea typeface="휴먼매직체"/>
                <a:cs typeface="휴먼매직체"/>
              </a:rPr>
              <a:t>인터넷이나 각지역 화방에서 구입</a:t>
            </a:r>
            <a:endParaRPr xmlns:mc="http://schemas.openxmlformats.org/markup-compatibility/2006" xmlns:hp="http://schemas.haansoft.com/office/presentation/8.0" kumimoji="0" lang="ko-KR" altLang="en-US" sz="2400" b="1" i="0" u="none" strike="noStrike" kern="1200" cap="none" spc="0" normalizeH="0" baseline="0" mc:Ignorable="hp" hp:hslEmbossed="0">
              <a:solidFill>
                <a:srgbClr val="572314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Gill Sans MT"/>
              <a:ea typeface="휴먼매직체"/>
              <a:cs typeface="휴먼매직체"/>
            </a:endParaRPr>
          </a:p>
        </p:txBody>
      </p:sp>
      <p:pic>
        <p:nvPicPr>
          <p:cNvPr id="6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331640" y="4293096"/>
            <a:ext cx="7308304" cy="23762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1432560" y="359898"/>
            <a:ext cx="7406640" cy="980870"/>
          </a:xfrm>
        </p:spPr>
        <p:txBody>
          <a:bodyPr>
            <a:normAutofit fontScale="90000"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b="1" i="0" u="none" strike="noStrike" mc:Ignorable="hp" hp:hslEmbossed="0"/>
              <a:t>판화</a:t>
            </a:r>
            <a:endParaRPr xmlns:mc="http://schemas.openxmlformats.org/markup-compatibility/2006" xmlns:hp="http://schemas.haansoft.com/office/presentation/8.0" b="1" i="0" u="none" strike="noStrike" mc:Ignorable="hp" hp:hslEmbossed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32560" y="1412776"/>
            <a:ext cx="7406640" cy="4536504"/>
          </a:xfrm>
        </p:spPr>
        <p:txBody>
          <a:bodyPr>
            <a:normAutofit lnSpcReduction="10000"/>
          </a:bodyPr>
          <a:lstStyle/>
          <a:p>
            <a:pPr lvl="0">
              <a:defRPr/>
            </a:pPr>
            <a:r>
              <a:rPr lang="en-US" altLang="ko-KR"/>
              <a:t>  </a:t>
            </a:r>
            <a:endParaRPr lang="en-US" altLang="ko-KR" b="1"/>
          </a:p>
          <a:p>
            <a:pPr lvl="0">
              <a:defRPr/>
            </a:pPr>
            <a:endParaRPr lang="en-US" altLang="ko-KR"/>
          </a:p>
        </p:txBody>
      </p:sp>
      <p:sp>
        <p:nvSpPr>
          <p:cNvPr id="4" name=""/>
          <p:cNvSpPr txBox="1"/>
          <p:nvPr/>
        </p:nvSpPr>
        <p:spPr>
          <a:xfrm>
            <a:off x="1187624" y="1547986"/>
            <a:ext cx="7632848" cy="5310013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(1)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판화의 특징</a:t>
            </a:r>
            <a:endParaRPr xmlns:mc="http://schemas.openxmlformats.org/markup-compatibility/2006" xmlns:hp="http://schemas.haansoft.com/office/presentation/8.0" sz="20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① 간접 표현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밑그림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제판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인쇄</a:t>
            </a:r>
            <a:endParaRPr xmlns:mc="http://schemas.openxmlformats.org/markup-compatibility/2006" xmlns:hp="http://schemas.haansoft.com/office/presentation/8.0" sz="20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② 재질감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판지 용구에 따른 독특한 효과</a:t>
            </a:r>
            <a:endParaRPr xmlns:mc="http://schemas.openxmlformats.org/markup-compatibility/2006" xmlns:hp="http://schemas.haansoft.com/office/presentation/8.0" sz="20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③ 복수성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여러장 찍는다 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모노타이프 제외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xmlns:mc="http://schemas.openxmlformats.org/markup-compatibility/2006" xmlns:hp="http://schemas.haansoft.com/office/presentation/8.0" lang="EN-US" sz="20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④ 실용성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연하장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각종 카드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포스터 등</a:t>
            </a:r>
            <a:endParaRPr xmlns:mc="http://schemas.openxmlformats.org/markup-compatibility/2006" xmlns:hp="http://schemas.haansoft.com/office/presentation/8.0" sz="20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(2)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판화의 종류</a:t>
            </a:r>
            <a:endParaRPr xmlns:mc="http://schemas.openxmlformats.org/markup-compatibility/2006" xmlns:hp="http://schemas.haansoft.com/office/presentation/8.0" sz="20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① 볼록판화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볼록한 면에 잉크를 묻혀서 찍는다</a:t>
            </a:r>
            <a:endParaRPr xmlns:mc="http://schemas.openxmlformats.org/markup-compatibility/2006" xmlns:hp="http://schemas.haansoft.com/office/presentation/8.0" sz="20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㉠ 특징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흑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백의 강한 대비 효과</a:t>
            </a:r>
            <a:endParaRPr xmlns:mc="http://schemas.openxmlformats.org/markup-compatibility/2006" xmlns:hp="http://schemas.haansoft.com/office/presentation/8.0" sz="20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조각칼에 의한 칼자국의 효과</a:t>
            </a:r>
            <a:endParaRPr xmlns:mc="http://schemas.openxmlformats.org/markup-compatibility/2006" xmlns:hp="http://schemas.haansoft.com/office/presentation/8.0" sz="20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㉡ 종류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목판화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고무판화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지판화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직판화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리놀륨판화</a:t>
            </a:r>
            <a:endParaRPr xmlns:mc="http://schemas.openxmlformats.org/markup-compatibility/2006" xmlns:hp="http://schemas.haansoft.com/office/presentation/8.0" sz="14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xmlns:mc="http://schemas.openxmlformats.org/markup-compatibility/2006" xmlns:hp="http://schemas.haansoft.com/office/presentation/8.0" sz="14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1432560" y="359898"/>
            <a:ext cx="7406640" cy="980870"/>
          </a:xfrm>
        </p:spPr>
        <p:txBody>
          <a:bodyPr>
            <a:normAutofit fontScale="90000"/>
          </a:bodyPr>
          <a:lstStyle/>
          <a:p>
            <a:pPr marL="63500" marR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♣ 목판화 제작 순서</a:t>
            </a:r>
            <a:endParaRPr xmlns:mc="http://schemas.openxmlformats.org/markup-compatibility/2006" xmlns:hp="http://schemas.haansoft.com/office/presentation/8.0" b="0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32560" y="1412776"/>
            <a:ext cx="7406640" cy="4536504"/>
          </a:xfrm>
        </p:spPr>
        <p:txBody>
          <a:bodyPr>
            <a:normAutofit lnSpcReduction="10000"/>
          </a:bodyPr>
          <a:lstStyle/>
          <a:p>
            <a:pPr lvl="0">
              <a:defRPr/>
            </a:pPr>
            <a:r>
              <a:rPr lang="en-US" altLang="ko-KR"/>
              <a:t>  </a:t>
            </a:r>
            <a:endParaRPr lang="en-US" altLang="ko-KR" b="1"/>
          </a:p>
          <a:p>
            <a:pPr lvl="0">
              <a:defRPr/>
            </a:pPr>
            <a:endParaRPr lang="en-US" altLang="ko-KR"/>
          </a:p>
        </p:txBody>
      </p:sp>
      <p:graphicFrame>
        <p:nvGraphicFramePr>
          <p:cNvPr id="4" name=""/>
          <p:cNvGraphicFramePr>
            <a:graphicFrameLocks noGrp="1"/>
          </p:cNvGraphicFramePr>
          <p:nvPr/>
        </p:nvGraphicFramePr>
        <p:xfrm>
          <a:off x="1187624" y="1556792"/>
          <a:ext cx="7632848" cy="3888432"/>
        </p:xfrm>
        <a:graphic>
          <a:graphicData uri="http://schemas.openxmlformats.org/drawingml/2006/table">
            <a:tbl>
              <a:tblPr firstRow="1" bandRow="1"/>
              <a:tblGrid>
                <a:gridCol w="7632848"/>
              </a:tblGrid>
              <a:tr h="3888432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xmlns:mc="http://schemas.openxmlformats.org/markup-compatibility/2006" xmlns:hp="http://schemas.haansoft.com/office/presentation/8.0" sz="2000" b="0" i="0" u="none" strike="noStrike" mc:Ignorable="hp" hp:hslEmbossed="0">
                        <a:solidFill>
                          <a:srgbClr val="000000"/>
                        </a:solidFill>
                        <a:latin typeface="굴림체"/>
                        <a:ea typeface="굴림체"/>
                      </a:endParaRP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2800" b="0" i="0" u="none" strike="noStrike" mc:Ignorable="hp" hp:hslEmbossed="0">
                          <a:solidFill>
                            <a:srgbClr val="000000"/>
                          </a:solidFill>
                          <a:latin typeface="굴림체"/>
                          <a:ea typeface="굴림체"/>
                        </a:rPr>
                        <a:t>밑그림</a:t>
                      </a:r>
                      <a:r>
                        <a:rPr xmlns:mc="http://schemas.openxmlformats.org/markup-compatibility/2006" xmlns:hp="http://schemas.haansoft.com/office/presentation/8.0" lang="EN-US" sz="2800" b="0" i="0" u="none" strike="noStrike" mc:Ignorable="hp" hp:hslEmbossed="0">
                          <a:solidFill>
                            <a:srgbClr val="000000"/>
                          </a:solidFill>
                          <a:latin typeface="굴림체"/>
                          <a:ea typeface="굴림체"/>
                        </a:rPr>
                        <a:t>- </a:t>
                      </a:r>
                      <a:r>
                        <a:rPr xmlns:mc="http://schemas.openxmlformats.org/markup-compatibility/2006" xmlns:hp="http://schemas.haansoft.com/office/presentation/8.0" sz="2800" b="0" i="0" u="none" strike="noStrike" mc:Ignorable="hp" hp:hslEmbossed="0">
                          <a:solidFill>
                            <a:srgbClr val="000000"/>
                          </a:solidFill>
                          <a:latin typeface="굴림체"/>
                          <a:ea typeface="굴림체"/>
                        </a:rPr>
                        <a:t>판에 뒤집어 붙이기</a:t>
                      </a:r>
                      <a:r>
                        <a:rPr xmlns:mc="http://schemas.openxmlformats.org/markup-compatibility/2006" xmlns:hp="http://schemas.haansoft.com/office/presentation/8.0" lang="EN-US" sz="2800" b="0" i="0" u="none" strike="noStrike" mc:Ignorable="hp" hp:hslEmbossed="0">
                          <a:solidFill>
                            <a:srgbClr val="000000"/>
                          </a:solidFill>
                          <a:latin typeface="굴림체"/>
                          <a:ea typeface="굴림체"/>
                        </a:rPr>
                        <a:t>- </a:t>
                      </a:r>
                      <a:r>
                        <a:rPr xmlns:mc="http://schemas.openxmlformats.org/markup-compatibility/2006" xmlns:hp="http://schemas.haansoft.com/office/presentation/8.0" sz="2800" b="0" i="0" u="none" strike="noStrike" mc:Ignorable="hp" hp:hslEmbossed="0">
                          <a:solidFill>
                            <a:srgbClr val="000000"/>
                          </a:solidFill>
                          <a:latin typeface="굴림체"/>
                          <a:ea typeface="굴림체"/>
                        </a:rPr>
                        <a:t>새기기</a:t>
                      </a:r>
                      <a:r>
                        <a:rPr xmlns:mc="http://schemas.openxmlformats.org/markup-compatibility/2006" xmlns:hp="http://schemas.haansoft.com/office/presentation/8.0" lang="EN-US" sz="2800" b="0" i="0" u="none" strike="noStrike" mc:Ignorable="hp" hp:hslEmbossed="0">
                          <a:solidFill>
                            <a:srgbClr val="000000"/>
                          </a:solidFill>
                          <a:latin typeface="굴림체"/>
                          <a:ea typeface="굴림체"/>
                        </a:rPr>
                        <a:t>- </a:t>
                      </a:r>
                      <a:r>
                        <a:rPr xmlns:mc="http://schemas.openxmlformats.org/markup-compatibility/2006" xmlns:hp="http://schemas.haansoft.com/office/presentation/8.0" sz="2800" b="0" i="0" u="none" strike="noStrike" mc:Ignorable="hp" hp:hslEmbossed="0">
                          <a:solidFill>
                            <a:srgbClr val="000000"/>
                          </a:solidFill>
                          <a:latin typeface="굴림체"/>
                          <a:ea typeface="굴림체"/>
                        </a:rPr>
                        <a:t>룰러로 잉크칠</a:t>
                      </a:r>
                      <a:r>
                        <a:rPr xmlns:mc="http://schemas.openxmlformats.org/markup-compatibility/2006" xmlns:hp="http://schemas.haansoft.com/office/presentation/8.0" lang="EN-US" sz="2800" b="0" i="0" u="none" strike="noStrike" mc:Ignorable="hp" hp:hslEmbossed="0">
                          <a:solidFill>
                            <a:srgbClr val="000000"/>
                          </a:solidFill>
                          <a:latin typeface="굴림체"/>
                          <a:ea typeface="굴림체"/>
                        </a:rPr>
                        <a:t>- </a:t>
                      </a:r>
                      <a:r>
                        <a:rPr xmlns:mc="http://schemas.openxmlformats.org/markup-compatibility/2006" xmlns:hp="http://schemas.haansoft.com/office/presentation/8.0" sz="2800" b="0" i="0" u="none" strike="noStrike" mc:Ignorable="hp" hp:hslEmbossed="0">
                          <a:solidFill>
                            <a:srgbClr val="000000"/>
                          </a:solidFill>
                          <a:latin typeface="굴림체"/>
                          <a:ea typeface="굴림체"/>
                        </a:rPr>
                        <a:t>종이를 얻어 바렌으로 문질러 찍기</a:t>
                      </a:r>
                      <a:endParaRPr xmlns:mc="http://schemas.openxmlformats.org/markup-compatibility/2006" xmlns:hp="http://schemas.haansoft.com/office/presentation/8.0" sz="2800" b="0" i="0" u="none" strike="noStrike" mc:Ignorable="hp" hp:hslEmbossed="0">
                        <a:solidFill>
                          <a:srgbClr val="000000"/>
                        </a:solidFill>
                        <a:latin typeface="굴림체"/>
                        <a:ea typeface="굴림체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1269816" y="908720"/>
            <a:ext cx="7406640" cy="980870"/>
          </a:xfrm>
        </p:spPr>
        <p:txBody>
          <a:bodyPr>
            <a:normAutofit fontScale="90000"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b="1" i="0" u="none" strike="noStrike" mc:Ignorable="hp" hp:hslEmbossed="0"/>
              <a:t>오목판화</a:t>
            </a:r>
            <a:r>
              <a:rPr xmlns:mc="http://schemas.openxmlformats.org/markup-compatibility/2006" xmlns:hp="http://schemas.haansoft.com/office/presentation/8.0" lang="EN-US" b="1" i="0" u="none" strike="noStrike" mc:Ignorable="hp" hp:hslEmbossed="0"/>
              <a:t>: </a:t>
            </a:r>
            <a:r>
              <a:rPr xmlns:mc="http://schemas.openxmlformats.org/markup-compatibility/2006" xmlns:hp="http://schemas.haansoft.com/office/presentation/8.0" b="1" i="0" u="none" strike="noStrike" mc:Ignorable="hp" hp:hslEmbossed="0"/>
              <a:t>오목한 곳에 잉크를 넣어 찍</a:t>
            </a:r>
            <a:r>
              <a:rPr xmlns:mc="http://schemas.openxmlformats.org/markup-compatibility/2006" xmlns:hp="http://schemas.haansoft.com/office/presentation/8.0" lang="ko-KR" altLang="en-US" b="1" i="0" u="none" strike="noStrike" mc:Ignorable="hp" hp:hslEmbossed="0"/>
              <a:t>기</a:t>
            </a:r>
            <a:endParaRPr xmlns:mc="http://schemas.openxmlformats.org/markup-compatibility/2006" xmlns:hp="http://schemas.haansoft.com/office/presentation/8.0" lang="ko-KR" altLang="en-US" b="1" i="0" u="none" strike="noStrike" mc:Ignorable="hp" hp:hslEmbossed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32560" y="1412776"/>
            <a:ext cx="7406640" cy="4536504"/>
          </a:xfrm>
        </p:spPr>
        <p:txBody>
          <a:bodyPr>
            <a:normAutofit lnSpcReduction="10000"/>
          </a:bodyPr>
          <a:lstStyle/>
          <a:p>
            <a:pPr lvl="0">
              <a:defRPr/>
            </a:pPr>
            <a:r>
              <a:rPr lang="en-US" altLang="ko-KR"/>
              <a:t>  </a:t>
            </a:r>
            <a:endParaRPr lang="en-US" altLang="ko-KR" b="1"/>
          </a:p>
          <a:p>
            <a:pPr lvl="0">
              <a:defRPr/>
            </a:pPr>
            <a:endParaRPr lang="en-US" altLang="ko-KR"/>
          </a:p>
        </p:txBody>
      </p:sp>
      <p:sp>
        <p:nvSpPr>
          <p:cNvPr id="4" name=""/>
          <p:cNvSpPr txBox="1"/>
          <p:nvPr/>
        </p:nvSpPr>
        <p:spPr>
          <a:xfrm>
            <a:off x="1259631" y="2306090"/>
            <a:ext cx="7560841" cy="1554958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altLang="ko-KR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1.</a:t>
            </a:r>
            <a:r>
              <a:rPr xmlns:mc="http://schemas.openxmlformats.org/markup-compatibility/2006" xmlns:hp="http://schemas.haansoft.com/office/presentation/8.0" lang="ko-KR" altLang="en-US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xmlns:mc="http://schemas.openxmlformats.org/markup-compatibility/2006" xmlns:hp="http://schemas.haansoft.com/office/presentation/8.0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특징</a:t>
            </a:r>
            <a:r>
              <a:rPr xmlns:mc="http://schemas.openxmlformats.org/markup-compatibility/2006" xmlns:hp="http://schemas.haansoft.com/office/presentation/8.0" lang="EN-US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세밀하고 예리한 선의 섬세한 효과</a:t>
            </a:r>
            <a:endParaRPr xmlns:mc="http://schemas.openxmlformats.org/markup-compatibility/2006" xmlns:hp="http://schemas.haansoft.com/office/presentation/8.0" sz="2000" b="0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altLang="ko-KR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2.</a:t>
            </a:r>
            <a:r>
              <a:rPr xmlns:mc="http://schemas.openxmlformats.org/markup-compatibility/2006" xmlns:hp="http://schemas.haansoft.com/office/presentation/8.0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 종류</a:t>
            </a:r>
            <a:r>
              <a:rPr xmlns:mc="http://schemas.openxmlformats.org/markup-compatibility/2006" xmlns:hp="http://schemas.haansoft.com/office/presentation/8.0" lang="EN-US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에칭</a:t>
            </a:r>
            <a:r>
              <a:rPr xmlns:mc="http://schemas.openxmlformats.org/markup-compatibility/2006" xmlns:hp="http://schemas.haansoft.com/office/presentation/8.0" lang="EN-US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동판화</a:t>
            </a:r>
            <a:r>
              <a:rPr xmlns:mc="http://schemas.openxmlformats.org/markup-compatibility/2006" xmlns:hp="http://schemas.haansoft.com/office/presentation/8.0" lang="EN-US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), </a:t>
            </a:r>
            <a:r>
              <a:rPr xmlns:mc="http://schemas.openxmlformats.org/markup-compatibility/2006" xmlns:hp="http://schemas.haansoft.com/office/presentation/8.0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에쿼틴트</a:t>
            </a:r>
            <a:r>
              <a:rPr xmlns:mc="http://schemas.openxmlformats.org/markup-compatibility/2006" xmlns:hp="http://schemas.haansoft.com/office/presentation/8.0" lang="EN-US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 </a:t>
            </a:r>
            <a:r>
              <a:rPr xmlns:mc="http://schemas.openxmlformats.org/markup-compatibility/2006" xmlns:hp="http://schemas.haansoft.com/office/presentation/8.0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드라이포인트</a:t>
            </a:r>
            <a:r>
              <a:rPr xmlns:mc="http://schemas.openxmlformats.org/markup-compatibility/2006" xmlns:hp="http://schemas.haansoft.com/office/presentation/8.0" lang="EN-US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메조틴트</a:t>
            </a:r>
            <a:endParaRPr xmlns:mc="http://schemas.openxmlformats.org/markup-compatibility/2006" xmlns:hp="http://schemas.haansoft.com/office/presentation/8.0" sz="2000" b="0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altLang="ko-KR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3.</a:t>
            </a:r>
            <a:r>
              <a:rPr xmlns:mc="http://schemas.openxmlformats.org/markup-compatibility/2006" xmlns:hp="http://schemas.haansoft.com/office/presentation/8.0" lang="ko-KR" altLang="en-US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xmlns:mc="http://schemas.openxmlformats.org/markup-compatibility/2006" xmlns:hp="http://schemas.haansoft.com/office/presentation/8.0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용구</a:t>
            </a:r>
            <a:r>
              <a:rPr xmlns:mc="http://schemas.openxmlformats.org/markup-compatibility/2006" xmlns:hp="http://schemas.haansoft.com/office/presentation/8.0" lang="EN-US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질산용액</a:t>
            </a:r>
            <a:r>
              <a:rPr xmlns:mc="http://schemas.openxmlformats.org/markup-compatibility/2006" xmlns:hp="http://schemas.haansoft.com/office/presentation/8.0" lang="EN-US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그라운드</a:t>
            </a:r>
            <a:r>
              <a:rPr xmlns:mc="http://schemas.openxmlformats.org/markup-compatibility/2006" xmlns:hp="http://schemas.haansoft.com/office/presentation/8.0" lang="EN-US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강철침</a:t>
            </a:r>
            <a:r>
              <a:rPr xmlns:mc="http://schemas.openxmlformats.org/markup-compatibility/2006" xmlns:hp="http://schemas.haansoft.com/office/presentation/8.0" lang="EN-US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프레스기</a:t>
            </a:r>
            <a:r>
              <a:rPr xmlns:mc="http://schemas.openxmlformats.org/markup-compatibility/2006" xmlns:hp="http://schemas.haansoft.com/office/presentation/8.0" lang="EN-US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000" b="0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판화지</a:t>
            </a:r>
            <a:endParaRPr xmlns:mc="http://schemas.openxmlformats.org/markup-compatibility/2006" xmlns:hp="http://schemas.haansoft.com/office/presentation/8.0" sz="2000" b="0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</p:txBody>
      </p:sp>
      <p:graphicFrame>
        <p:nvGraphicFramePr>
          <p:cNvPr id="6" name=""/>
          <p:cNvGraphicFramePr>
            <a:graphicFrameLocks noGrp="1"/>
          </p:cNvGraphicFramePr>
          <p:nvPr/>
        </p:nvGraphicFramePr>
        <p:xfrm>
          <a:off x="1331640" y="4365104"/>
          <a:ext cx="7488832" cy="2044065"/>
        </p:xfrm>
        <a:graphic>
          <a:graphicData uri="http://schemas.openxmlformats.org/drawingml/2006/table">
            <a:tbl>
              <a:tblPr firstRow="1" bandRow="1"/>
              <a:tblGrid>
                <a:gridCol w="7488832"/>
              </a:tblGrid>
              <a:tr h="1872208">
                <a:tc>
                  <a:txBody>
                    <a:bodyPr vert="horz" wrap="square" lIns="91440" tIns="45720" rIns="91440" bIns="45720" anchor="ctr" anchorCtr="0">
                      <a:spAutoFit/>
                    </a:bodyPr>
                    <a:p>
                      <a:pPr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1000" b="0" i="0" u="none" strike="noStrike" mc:Ignorable="hp" hp:hslEmbossed="0">
                          <a:solidFill>
                            <a:srgbClr val="000000"/>
                          </a:solidFill>
                          <a:latin typeface="굴림체"/>
                          <a:ea typeface="굴림체"/>
                        </a:rPr>
                        <a:t>♣</a:t>
                      </a:r>
                      <a:r>
                        <a:rPr xmlns:mc="http://schemas.openxmlformats.org/markup-compatibility/2006" xmlns:hp="http://schemas.haansoft.com/office/presentation/8.0" sz="2000" b="0" i="0" u="none" strike="noStrike" mc:Ignorable="hp" hp:hslEmbossed="0">
                          <a:solidFill>
                            <a:srgbClr val="000000"/>
                          </a:solidFill>
                          <a:latin typeface="굴림체"/>
                          <a:ea typeface="굴림체"/>
                        </a:rPr>
                        <a:t> 에칭의 제작 순서</a:t>
                      </a:r>
                      <a:endParaRPr xmlns:mc="http://schemas.openxmlformats.org/markup-compatibility/2006" xmlns:hp="http://schemas.haansoft.com/office/presentation/8.0" sz="2000" b="0" i="0" u="none" strike="noStrike" mc:Ignorable="hp" hp:hslEmbossed="0">
                        <a:solidFill>
                          <a:srgbClr val="000000"/>
                        </a:solidFill>
                        <a:latin typeface="굴림체"/>
                        <a:ea typeface="굴림체"/>
                      </a:endParaRPr>
                    </a:p>
                    <a:p>
                      <a:pPr marL="63500" marR="635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xmlns:mc="http://schemas.openxmlformats.org/markup-compatibility/2006" xmlns:hp="http://schemas.haansoft.com/office/presentation/8.0" sz="2000" b="0" i="0" u="none" strike="noStrike" mc:Ignorable="hp" hp:hslEmbossed="0">
                          <a:solidFill>
                            <a:srgbClr val="000000"/>
                          </a:solidFill>
                          <a:latin typeface="굴림체"/>
                          <a:ea typeface="굴림체"/>
                        </a:rPr>
                        <a:t>밑그림</a:t>
                      </a:r>
                      <a:r>
                        <a:rPr xmlns:mc="http://schemas.openxmlformats.org/markup-compatibility/2006" xmlns:hp="http://schemas.haansoft.com/office/presentation/8.0" lang="EN-US" sz="2000" b="0" i="0" u="none" strike="noStrike" mc:Ignorable="hp" hp:hslEmbossed="0">
                          <a:solidFill>
                            <a:srgbClr val="000000"/>
                          </a:solidFill>
                          <a:latin typeface="굴림체"/>
                          <a:ea typeface="굴림체"/>
                        </a:rPr>
                        <a:t>- </a:t>
                      </a:r>
                      <a:r>
                        <a:rPr xmlns:mc="http://schemas.openxmlformats.org/markup-compatibility/2006" xmlns:hp="http://schemas.haansoft.com/office/presentation/8.0" sz="2000" b="0" i="0" u="none" strike="noStrike" mc:Ignorable="hp" hp:hslEmbossed="0">
                          <a:solidFill>
                            <a:srgbClr val="000000"/>
                          </a:solidFill>
                          <a:latin typeface="굴림체"/>
                          <a:ea typeface="굴림체"/>
                        </a:rPr>
                        <a:t>동판에 그라운드 칠하기</a:t>
                      </a:r>
                      <a:r>
                        <a:rPr xmlns:mc="http://schemas.openxmlformats.org/markup-compatibility/2006" xmlns:hp="http://schemas.haansoft.com/office/presentation/8.0" lang="EN-US" sz="2000" b="0" i="0" u="none" strike="noStrike" mc:Ignorable="hp" hp:hslEmbossed="0">
                          <a:solidFill>
                            <a:srgbClr val="000000"/>
                          </a:solidFill>
                          <a:latin typeface="굴림체"/>
                          <a:ea typeface="굴림체"/>
                        </a:rPr>
                        <a:t>- </a:t>
                      </a:r>
                      <a:r>
                        <a:rPr xmlns:mc="http://schemas.openxmlformats.org/markup-compatibility/2006" xmlns:hp="http://schemas.haansoft.com/office/presentation/8.0" sz="2000" b="0" i="0" u="none" strike="noStrike" mc:Ignorable="hp" hp:hslEmbossed="0">
                          <a:solidFill>
                            <a:srgbClr val="000000"/>
                          </a:solidFill>
                          <a:latin typeface="굴림체"/>
                          <a:ea typeface="굴림체"/>
                        </a:rPr>
                        <a:t>묘침으로 그림을 그린다</a:t>
                      </a:r>
                      <a:r>
                        <a:rPr xmlns:mc="http://schemas.openxmlformats.org/markup-compatibility/2006" xmlns:hp="http://schemas.haansoft.com/office/presentation/8.0" lang="EN-US" sz="2000" b="0" i="0" u="none" strike="noStrike" mc:Ignorable="hp" hp:hslEmbossed="0">
                          <a:solidFill>
                            <a:srgbClr val="000000"/>
                          </a:solidFill>
                          <a:latin typeface="굴림체"/>
                          <a:ea typeface="굴림체"/>
                        </a:rPr>
                        <a:t>- </a:t>
                      </a:r>
                      <a:r>
                        <a:rPr xmlns:mc="http://schemas.openxmlformats.org/markup-compatibility/2006" xmlns:hp="http://schemas.haansoft.com/office/presentation/8.0" sz="2000" b="0" i="0" u="none" strike="noStrike" mc:Ignorable="hp" hp:hslEmbossed="0">
                          <a:solidFill>
                            <a:srgbClr val="000000"/>
                          </a:solidFill>
                          <a:latin typeface="굴림체"/>
                          <a:ea typeface="굴림체"/>
                        </a:rPr>
                        <a:t>질산에 넣어 부식 시킨다</a:t>
                      </a:r>
                      <a:r>
                        <a:rPr xmlns:mc="http://schemas.openxmlformats.org/markup-compatibility/2006" xmlns:hp="http://schemas.haansoft.com/office/presentation/8.0" lang="EN-US" sz="2000" b="0" i="0" u="none" strike="noStrike" mc:Ignorable="hp" hp:hslEmbossed="0">
                          <a:solidFill>
                            <a:srgbClr val="000000"/>
                          </a:solidFill>
                          <a:latin typeface="굴림체"/>
                          <a:ea typeface="굴림체"/>
                        </a:rPr>
                        <a:t>- </a:t>
                      </a:r>
                      <a:r>
                        <a:rPr xmlns:mc="http://schemas.openxmlformats.org/markup-compatibility/2006" xmlns:hp="http://schemas.haansoft.com/office/presentation/8.0" sz="2000" b="0" i="0" u="none" strike="noStrike" mc:Ignorable="hp" hp:hslEmbossed="0">
                          <a:solidFill>
                            <a:srgbClr val="000000"/>
                          </a:solidFill>
                          <a:latin typeface="굴림체"/>
                          <a:ea typeface="굴림체"/>
                        </a:rPr>
                        <a:t>물로 씻고 그라운드 제거</a:t>
                      </a:r>
                      <a:r>
                        <a:rPr xmlns:mc="http://schemas.openxmlformats.org/markup-compatibility/2006" xmlns:hp="http://schemas.haansoft.com/office/presentation/8.0" lang="EN-US" sz="2000" b="0" i="0" u="none" strike="noStrike" mc:Ignorable="hp" hp:hslEmbossed="0">
                          <a:solidFill>
                            <a:srgbClr val="000000"/>
                          </a:solidFill>
                          <a:latin typeface="굴림체"/>
                          <a:ea typeface="굴림체"/>
                        </a:rPr>
                        <a:t>-</a:t>
                      </a:r>
                      <a:r>
                        <a:rPr xmlns:mc="http://schemas.openxmlformats.org/markup-compatibility/2006" xmlns:hp="http://schemas.haansoft.com/office/presentation/8.0" sz="2000" b="0" i="0" u="none" strike="noStrike" mc:Ignorable="hp" hp:hslEmbossed="0">
                          <a:solidFill>
                            <a:srgbClr val="000000"/>
                          </a:solidFill>
                          <a:latin typeface="굴림체"/>
                          <a:ea typeface="굴림체"/>
                        </a:rPr>
                        <a:t>오목한 곳에 잉크칠</a:t>
                      </a:r>
                      <a:r>
                        <a:rPr xmlns:mc="http://schemas.openxmlformats.org/markup-compatibility/2006" xmlns:hp="http://schemas.haansoft.com/office/presentation/8.0" lang="EN-US" sz="2000" b="0" i="0" u="none" strike="noStrike" mc:Ignorable="hp" hp:hslEmbossed="0">
                          <a:solidFill>
                            <a:srgbClr val="000000"/>
                          </a:solidFill>
                          <a:latin typeface="굴림체"/>
                          <a:ea typeface="굴림체"/>
                        </a:rPr>
                        <a:t>- </a:t>
                      </a:r>
                      <a:r>
                        <a:rPr xmlns:mc="http://schemas.openxmlformats.org/markup-compatibility/2006" xmlns:hp="http://schemas.haansoft.com/office/presentation/8.0" sz="2000" b="0" i="0" u="none" strike="noStrike" mc:Ignorable="hp" hp:hslEmbossed="0">
                          <a:solidFill>
                            <a:srgbClr val="000000"/>
                          </a:solidFill>
                          <a:latin typeface="굴림체"/>
                          <a:ea typeface="굴림체"/>
                        </a:rPr>
                        <a:t>프레스로 찍는다</a:t>
                      </a:r>
                      <a:endParaRPr xmlns:mc="http://schemas.openxmlformats.org/markup-compatibility/2006" xmlns:hp="http://schemas.haansoft.com/office/presentation/8.0" sz="2000" b="0" i="0" u="none" strike="noStrike" mc:Ignorable="hp" hp:hslEmbossed="0">
                        <a:solidFill>
                          <a:srgbClr val="000000"/>
                        </a:solidFill>
                        <a:latin typeface="굴림체"/>
                        <a:ea typeface="굴림체"/>
                      </a:endParaRPr>
                    </a:p>
                  </a:txBody>
                  <a:tcPr marL="91440" marR="91440" anchor="ctr">
                    <a:lnL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4191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1269816" y="908720"/>
            <a:ext cx="7406640" cy="980870"/>
          </a:xfrm>
        </p:spPr>
        <p:txBody>
          <a:bodyPr>
            <a:normAutofit fontScale="90000"/>
          </a:bodyPr>
          <a:lstStyle/>
          <a:p>
            <a:pPr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ko-KR" altLang="en-US" b="1" i="0" u="none" strike="noStrike" mc:Ignorable="hp" hp:hslEmbossed="0"/>
              <a:t>목    판    화   예   시   </a:t>
            </a:r>
            <a:r>
              <a:rPr xmlns:mc="http://schemas.openxmlformats.org/markup-compatibility/2006" xmlns:hp="http://schemas.haansoft.com/office/presentation/8.0" lang="en-US" altLang="ko-KR" b="1" i="0" u="none" strike="noStrike" mc:Ignorable="hp" hp:hslEmbossed="0"/>
              <a:t>1</a:t>
            </a:r>
            <a:endParaRPr xmlns:mc="http://schemas.openxmlformats.org/markup-compatibility/2006" xmlns:hp="http://schemas.haansoft.com/office/presentation/8.0" lang="en-US" altLang="ko-KR" b="1" i="0" u="none" strike="noStrike" mc:Ignorable="hp" hp:hslEmbossed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32560" y="1412776"/>
            <a:ext cx="7406640" cy="4536504"/>
          </a:xfrm>
        </p:spPr>
        <p:txBody>
          <a:bodyPr>
            <a:normAutofit lnSpcReduction="10000"/>
          </a:bodyPr>
          <a:lstStyle/>
          <a:p>
            <a:pPr lvl="0">
              <a:defRPr/>
            </a:pPr>
            <a:r>
              <a:rPr lang="en-US" altLang="ko-KR"/>
              <a:t>  </a:t>
            </a:r>
            <a:endParaRPr lang="en-US" altLang="ko-KR"/>
          </a:p>
          <a:p>
            <a:pPr lvl="0">
              <a:defRPr/>
            </a:pPr>
            <a:endParaRPr lang="en-US" altLang="ko-KR"/>
          </a:p>
        </p:txBody>
      </p:sp>
      <p:sp>
        <p:nvSpPr>
          <p:cNvPr id="4" name=""/>
          <p:cNvSpPr txBox="1"/>
          <p:nvPr/>
        </p:nvSpPr>
        <p:spPr>
          <a:xfrm>
            <a:off x="1259631" y="2306090"/>
            <a:ext cx="7560841" cy="568555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xmlns:mc="http://schemas.openxmlformats.org/markup-compatibility/2006" xmlns:hp="http://schemas.haansoft.com/office/presentation/8.0" lang="en-US" altLang="ko-KR" sz="2000" b="0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</p:txBody>
      </p:sp>
      <p:pic>
        <p:nvPicPr>
          <p:cNvPr id="7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115616" y="2132856"/>
            <a:ext cx="3611176" cy="4584104"/>
          </a:xfrm>
          <a:prstGeom prst="rect">
            <a:avLst/>
          </a:prstGeom>
        </p:spPr>
      </p:pic>
      <p:pic>
        <p:nvPicPr>
          <p:cNvPr id="8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5076056" y="2160240"/>
            <a:ext cx="3700155" cy="45811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1269816" y="908720"/>
            <a:ext cx="7406640" cy="980870"/>
          </a:xfrm>
        </p:spPr>
        <p:txBody>
          <a:bodyPr>
            <a:normAutofit fontScale="90000"/>
          </a:bodyPr>
          <a:lstStyle/>
          <a:p>
            <a:pPr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ko-KR" altLang="en-US" b="1" i="0" u="none" strike="noStrike" mc:Ignorable="hp" hp:hslEmbossed="0"/>
              <a:t>목    판    화   예   시   </a:t>
            </a:r>
            <a:r>
              <a:rPr xmlns:mc="http://schemas.openxmlformats.org/markup-compatibility/2006" xmlns:hp="http://schemas.haansoft.com/office/presentation/8.0" lang="en-US" altLang="ko-KR" b="1" i="0" u="none" strike="noStrike" mc:Ignorable="hp" hp:hslEmbossed="0"/>
              <a:t>2</a:t>
            </a:r>
            <a:endParaRPr xmlns:mc="http://schemas.openxmlformats.org/markup-compatibility/2006" xmlns:hp="http://schemas.haansoft.com/office/presentation/8.0" lang="en-US" altLang="ko-KR" b="1" i="0" u="none" strike="noStrike" mc:Ignorable="hp" hp:hslEmbossed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32560" y="1412776"/>
            <a:ext cx="7406640" cy="4536504"/>
          </a:xfrm>
        </p:spPr>
        <p:txBody>
          <a:bodyPr>
            <a:normAutofit lnSpcReduction="10000"/>
          </a:bodyPr>
          <a:lstStyle/>
          <a:p>
            <a:pPr lvl="0">
              <a:defRPr/>
            </a:pPr>
            <a:r>
              <a:rPr lang="en-US" altLang="ko-KR"/>
              <a:t>  </a:t>
            </a:r>
            <a:endParaRPr lang="en-US" altLang="ko-KR"/>
          </a:p>
          <a:p>
            <a:pPr lvl="0">
              <a:defRPr/>
            </a:pPr>
            <a:endParaRPr lang="en-US" altLang="ko-KR"/>
          </a:p>
        </p:txBody>
      </p:sp>
      <p:sp>
        <p:nvSpPr>
          <p:cNvPr id="4" name=""/>
          <p:cNvSpPr txBox="1"/>
          <p:nvPr/>
        </p:nvSpPr>
        <p:spPr>
          <a:xfrm>
            <a:off x="1259631" y="2306090"/>
            <a:ext cx="7560841" cy="568555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xmlns:mc="http://schemas.openxmlformats.org/markup-compatibility/2006" xmlns:hp="http://schemas.haansoft.com/office/presentation/8.0" lang="en-US" altLang="ko-KR" sz="2000" b="0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</p:txBody>
      </p:sp>
      <p:pic>
        <p:nvPicPr>
          <p:cNvPr id="10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115616" y="2038972"/>
            <a:ext cx="3456383" cy="4702396"/>
          </a:xfrm>
          <a:prstGeom prst="rect">
            <a:avLst/>
          </a:prstGeom>
        </p:spPr>
      </p:pic>
      <p:pic>
        <p:nvPicPr>
          <p:cNvPr id="11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932040" y="1988840"/>
            <a:ext cx="3765349" cy="47251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332656"/>
            <a:ext cx="8466144" cy="5915744"/>
          </a:xfrm>
        </p:spPr>
        <p:txBody>
          <a:bodyPr/>
          <a:lstStyle/>
          <a:p>
            <a:endParaRPr lang="en-US" altLang="ko-KR" dirty="0" smtClean="0"/>
          </a:p>
          <a:p>
            <a:endParaRPr lang="en-US" altLang="ko-KR" dirty="0"/>
          </a:p>
          <a:p>
            <a:pPr marL="82296" indent="0">
              <a:buNone/>
            </a:pP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sz="4000" b="1" dirty="0"/>
              <a:t> </a:t>
            </a:r>
            <a:r>
              <a:rPr lang="en-US" altLang="ko-KR" sz="4000" b="1" dirty="0" smtClean="0"/>
              <a:t>        </a:t>
            </a:r>
            <a:r>
              <a:rPr lang="ko-KR" altLang="en-US" sz="4000" b="1" dirty="0" smtClean="0"/>
              <a:t>수업에 참여해 주셔서</a:t>
            </a:r>
            <a:r>
              <a:rPr lang="en-US" altLang="ko-KR" sz="4000" b="1" dirty="0" smtClean="0"/>
              <a:t>…</a:t>
            </a:r>
          </a:p>
          <a:p>
            <a:endParaRPr lang="en-US" altLang="ko-KR" sz="4000" b="1" dirty="0" smtClean="0"/>
          </a:p>
          <a:p>
            <a:r>
              <a:rPr lang="ko-KR" altLang="en-US" sz="4000" b="1" dirty="0" smtClean="0"/>
              <a:t>               감사합니다</a:t>
            </a:r>
            <a:r>
              <a:rPr lang="en-US" altLang="ko-KR" sz="4000" b="1" smtClean="0"/>
              <a:t>.</a:t>
            </a:r>
            <a:endParaRPr lang="ko-KR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11078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 ?><Relationships xmlns="http://schemas.openxmlformats.org/package/2006/relationships"><Relationship Id="rId1" Type="http://schemas.openxmlformats.org/officeDocument/2006/relationships/image" Target="../media/image1.jpeg"  /></Relationships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태양">
  <a:themeElements>
    <a:clrScheme name="태양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태양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Microsoft JhengHei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Microsoft JhengHei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태양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4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40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40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 rotWithShape="1">
          <a:blip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156</ep:Words>
  <ep:PresentationFormat>화면 슬라이드 쇼(4:3)</ep:PresentationFormat>
  <ep:Paragraphs>32</ep:Paragraphs>
  <ep:Slides>7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ep:HeadingPairs>
  <ep:TitlesOfParts>
    <vt:vector size="8" baseType="lpstr">
      <vt:lpstr>태양</vt:lpstr>
      <vt:lpstr>판화 준비물</vt:lpstr>
      <vt:lpstr>판화</vt:lpstr>
      <vt:lpstr>♣ 목판화 제작 순서</vt:lpstr>
      <vt:lpstr>오목판화: 오목한 곳에 잉크를 넣어 찍기</vt:lpstr>
      <vt:lpstr>목    판    화   예   시   1</vt:lpstr>
      <vt:lpstr>목    판    화   예   시   2</vt:lpstr>
      <vt:lpstr>슬라이드 7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2012-01-04T14:05:53.000</dcterms:created>
  <dc:creator>김지선</dc:creator>
  <cp:lastModifiedBy>user</cp:lastModifiedBy>
  <dcterms:modified xsi:type="dcterms:W3CDTF">2020-09-01T02:20:44.513</dcterms:modified>
  <cp:revision>70</cp:revision>
  <dc:title>아동과 미술치료</dc:title>
  <cp:version/>
</cp:coreProperties>
</file>