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7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446" y="-90"/>
      </p:cViewPr>
      <p:guideLst>
        <p:guide orient="horz" pos="2151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theme" Target="theme/theme1.xml"  /><Relationship Id="rId11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presProps" Target="presProps.xml"  /><Relationship Id="rId9" Type="http://schemas.openxmlformats.org/officeDocument/2006/relationships/viewProps" Target="viewProp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06D0F6A-46E0-483D-A82A-74E171EF3500}" type="datetimeFigureOut">
              <a:rPr lang="ko-KR" altLang="en-US" smtClean="0"/>
              <a:pPr/>
              <a:t>2020-11-10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974088"/>
            <a:ext cx="7848871" cy="4551256"/>
          </a:xfrm>
        </p:spPr>
        <p:txBody>
          <a:bodyPr>
            <a:normAutofit fontScale="77500" lnSpcReduction="20000"/>
          </a:bodyPr>
          <a:lstStyle/>
          <a:p>
            <a:pPr lvl="0">
              <a:defRPr/>
            </a:pPr>
            <a:r>
              <a:rPr lang="en-US" altLang="ko-KR"/>
              <a:t>  </a:t>
            </a:r>
            <a:endParaRPr lang="en-US" altLang="ko-KR"/>
          </a:p>
          <a:p>
            <a:pPr>
              <a:defRPr/>
            </a:pPr>
            <a:r>
              <a:rPr lang="en-US" altLang="ko-KR" sz="3000" b="1">
                <a:latin typeface="굴림체"/>
                <a:ea typeface="굴림체"/>
              </a:rPr>
              <a:t>1) </a:t>
            </a:r>
            <a:r>
              <a:rPr lang="ko-KR" altLang="en-US" sz="3000" b="1">
                <a:latin typeface="굴림체"/>
                <a:ea typeface="굴림체"/>
              </a:rPr>
              <a:t>미술교육</a:t>
            </a:r>
            <a:endParaRPr lang="ko-KR" altLang="en-US" sz="3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3000" b="1">
                <a:latin typeface="굴림체"/>
                <a:ea typeface="굴림체"/>
              </a:rPr>
              <a:t>1. </a:t>
            </a:r>
            <a:r>
              <a:rPr lang="ko-KR" altLang="en-US" sz="3000" b="1">
                <a:latin typeface="굴림체"/>
                <a:ea typeface="굴림체"/>
              </a:rPr>
              <a:t>일반 아동</a:t>
            </a:r>
            <a:endParaRPr lang="ko-KR" altLang="en-US" sz="30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000" b="1">
                <a:latin typeface="굴림체"/>
                <a:ea typeface="굴림체"/>
              </a:rPr>
              <a:t>① 미술에 대한 이론과 실기를 지도</a:t>
            </a:r>
            <a:endParaRPr lang="ko-KR" altLang="en-US" sz="30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000" b="1">
                <a:latin typeface="굴림체"/>
                <a:ea typeface="굴림체"/>
              </a:rPr>
              <a:t>② 객관적이고 미적인 가치를 평</a:t>
            </a:r>
            <a:endParaRPr lang="ko-KR" altLang="en-US" sz="30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000" b="1">
                <a:latin typeface="굴림체"/>
                <a:ea typeface="굴림체"/>
              </a:rPr>
              <a:t>③ 미적 감각과 발전적 기능을 단계적으로 지도</a:t>
            </a:r>
            <a:endParaRPr lang="ko-KR" altLang="en-US" sz="30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000" b="1">
                <a:latin typeface="굴림체"/>
                <a:ea typeface="굴림체"/>
              </a:rPr>
              <a:t>④ 상상력과 창의력 계발 </a:t>
            </a:r>
            <a:endParaRPr lang="ko-KR" altLang="en-US" sz="30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000" b="1">
                <a:latin typeface="굴림체"/>
                <a:ea typeface="굴림체"/>
              </a:rPr>
              <a:t>⑤자기 표현과 의사 소통수단이 됨</a:t>
            </a:r>
            <a:endParaRPr lang="ko-KR" altLang="en-US" sz="3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3000" b="1">
                <a:latin typeface="굴림체"/>
                <a:ea typeface="굴림체"/>
              </a:rPr>
              <a:t>2. </a:t>
            </a:r>
            <a:r>
              <a:rPr lang="ko-KR" altLang="en-US" sz="3000" b="1">
                <a:latin typeface="굴림체"/>
                <a:ea typeface="굴림체"/>
              </a:rPr>
              <a:t>성장측면</a:t>
            </a:r>
            <a:endParaRPr lang="ko-KR" altLang="en-US" sz="30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000" b="1">
                <a:latin typeface="굴림체"/>
                <a:ea typeface="굴림체"/>
              </a:rPr>
              <a:t>ㆍ신체적 성장 ㆍ지각 성장 ㆍ정서적 성장 </a:t>
            </a:r>
            <a:endParaRPr lang="ko-KR" altLang="en-US" sz="30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000" b="1">
                <a:latin typeface="굴림체"/>
                <a:ea typeface="굴림체"/>
              </a:rPr>
              <a:t>ㆍ지적 성장 ㆍ사회적 성장 ㆍ심미적 성장 ㆍ창의적 성장 </a:t>
            </a:r>
            <a:endParaRPr lang="ko-KR" altLang="en-US" sz="3000" b="1">
              <a:latin typeface="굴림체"/>
              <a:ea typeface="굴림체"/>
            </a:endParaRPr>
          </a:p>
          <a:p>
            <a:pPr lvl="0">
              <a:defRPr/>
            </a:pPr>
            <a:endParaRPr lang="en-US" altLang="ko-KR" sz="3000"/>
          </a:p>
        </p:txBody>
      </p:sp>
      <p:sp>
        <p:nvSpPr>
          <p:cNvPr id="7" name="제목 13"/>
          <p:cNvSpPr>
            <a:spLocks noGrp="1"/>
          </p:cNvSpPr>
          <p:nvPr>
            <p:ph type="ctrTitle" idx="0"/>
          </p:nvPr>
        </p:nvSpPr>
        <p:spPr>
          <a:xfrm>
            <a:off x="467544" y="1052736"/>
            <a:ext cx="9073008" cy="792088"/>
          </a:xfrm>
        </p:spPr>
        <p:txBody>
          <a:bodyPr>
            <a:noAutofit/>
          </a:bodyPr>
          <a:lstStyle/>
          <a:p>
            <a:pPr lvl="0" algn="ctr">
              <a:lnSpc>
                <a:spcPct val="160000"/>
              </a:lnSpc>
              <a:spcBef>
                <a:spcPts val="0"/>
              </a:spcBef>
              <a:defRPr/>
            </a:pP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미술교육과 미술치료</a:t>
            </a:r>
            <a:b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</a:br>
            <a: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  <a:t>8</a:t>
            </a: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강 </a:t>
            </a:r>
            <a: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  <a:t>11</a:t>
            </a: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월   </a:t>
            </a:r>
            <a:r>
              <a:rPr lang="en-US" altLang="ko-KR" sz="3100" b="1" kern="0">
                <a:solidFill>
                  <a:srgbClr val="000000"/>
                </a:solidFill>
                <a:effectLst/>
                <a:ea typeface="굴림체"/>
              </a:rPr>
              <a:t>11</a:t>
            </a:r>
            <a:r>
              <a:rPr lang="ko-KR" altLang="en-US" sz="3100" b="1" kern="0">
                <a:solidFill>
                  <a:srgbClr val="000000"/>
                </a:solidFill>
                <a:effectLst/>
                <a:ea typeface="굴림체"/>
              </a:rPr>
              <a:t>일 </a:t>
            </a:r>
            <a:endParaRPr lang="ko-KR" altLang="en-US" sz="3100" b="1" kern="0">
              <a:solidFill>
                <a:srgbClr val="000000"/>
              </a:solidFill>
              <a:effectLst/>
              <a:ea typeface="굴림체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259632" y="2276872"/>
            <a:ext cx="7128792" cy="769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8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6" y="1431395"/>
            <a:ext cx="7992890" cy="681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4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404664"/>
            <a:ext cx="7848871" cy="525658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</a:t>
            </a:r>
            <a:endParaRPr lang="en-US" altLang="ko-KR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87624" y="1396612"/>
            <a:ext cx="7704856" cy="677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412776"/>
            <a:ext cx="7992888" cy="62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4200" indent="-8890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115616" y="1628800"/>
            <a:ext cx="8208912" cy="3741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400" b="1">
                <a:latin typeface="굴림체"/>
                <a:ea typeface="굴림체"/>
              </a:rPr>
              <a:t>미술치료</a:t>
            </a:r>
            <a:endParaRPr lang="ko-KR" altLang="en-US" sz="2400" b="1">
              <a:latin typeface="굴림체"/>
              <a:ea typeface="굴림체"/>
            </a:endParaRPr>
          </a:p>
          <a:p>
            <a:pPr>
              <a:defRPr/>
            </a:pPr>
            <a:endParaRPr lang="ko-KR" altLang="en-US" sz="24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2400" b="1">
                <a:latin typeface="굴림체"/>
                <a:ea typeface="굴림체"/>
              </a:rPr>
              <a:t>2) </a:t>
            </a:r>
            <a:r>
              <a:rPr lang="ko-KR" altLang="en-US" sz="2400" b="1">
                <a:latin typeface="굴림체"/>
                <a:ea typeface="굴림체"/>
              </a:rPr>
              <a:t>미술치료 </a:t>
            </a:r>
            <a:endParaRPr lang="ko-KR" altLang="en-US" sz="24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2400" b="1">
                <a:latin typeface="굴림체"/>
                <a:ea typeface="굴림체"/>
              </a:rPr>
              <a:t>2. </a:t>
            </a:r>
            <a:r>
              <a:rPr lang="ko-KR" altLang="en-US" sz="2400" b="1">
                <a:latin typeface="굴림체"/>
                <a:ea typeface="굴림체"/>
              </a:rPr>
              <a:t>성장측면</a:t>
            </a:r>
            <a:endParaRPr lang="ko-KR" altLang="en-US" sz="24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2400" b="1">
                <a:latin typeface="굴림체"/>
                <a:ea typeface="굴림체"/>
              </a:rPr>
              <a:t>① 발달 장애아의 신체발달 </a:t>
            </a:r>
            <a:endParaRPr lang="ko-KR" altLang="en-US" sz="24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2400" b="1">
                <a:latin typeface="굴림체"/>
                <a:ea typeface="굴림체"/>
              </a:rPr>
              <a:t>② 정서 장애아의 정서 능력 함양과 안정 </a:t>
            </a:r>
            <a:endParaRPr lang="ko-KR" altLang="en-US" sz="24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2400" b="1">
                <a:latin typeface="굴림체"/>
                <a:ea typeface="굴림체"/>
              </a:rPr>
              <a:t>③ 학습장애</a:t>
            </a:r>
            <a:r>
              <a:rPr lang="en-US" altLang="ko-KR" sz="2400" b="1">
                <a:latin typeface="굴림체"/>
                <a:ea typeface="굴림체"/>
              </a:rPr>
              <a:t>, </a:t>
            </a:r>
            <a:r>
              <a:rPr lang="ko-KR" altLang="en-US" sz="2400" b="1">
                <a:latin typeface="굴림체"/>
                <a:ea typeface="굴림체"/>
              </a:rPr>
              <a:t>언어장애아의 인지능력 향상 </a:t>
            </a:r>
            <a:endParaRPr lang="ko-KR" altLang="en-US" sz="24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2400" b="1">
                <a:latin typeface="굴림체"/>
                <a:ea typeface="굴림체"/>
              </a:rPr>
              <a:t>④ 대인관계 개성 및 형성</a:t>
            </a:r>
            <a:r>
              <a:rPr lang="en-US" altLang="ko-KR" sz="2400" b="1">
                <a:latin typeface="굴림체"/>
                <a:ea typeface="굴림체"/>
              </a:rPr>
              <a:t>,</a:t>
            </a:r>
            <a:r>
              <a:rPr lang="ko-KR" altLang="en-US" sz="2400" b="1">
                <a:latin typeface="굴림체"/>
                <a:ea typeface="굴림체"/>
              </a:rPr>
              <a:t>발달 </a:t>
            </a:r>
            <a:endParaRPr lang="ko-KR" altLang="en-US" sz="24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2400" b="1">
                <a:latin typeface="굴림체"/>
                <a:ea typeface="굴림체"/>
              </a:rPr>
              <a:t>⑤ 뇌 개발과 자기 표현력 증진 및 자아성장 </a:t>
            </a:r>
            <a:endParaRPr lang="ko-KR" altLang="en-US" sz="2400" b="1">
              <a:latin typeface="굴림체"/>
              <a:ea typeface="굴림체"/>
            </a:endParaRPr>
          </a:p>
          <a:p>
            <a:pPr>
              <a:defRPr/>
            </a:pPr>
            <a:endParaRPr lang="ko-KR" altLang="en-US" sz="2400" b="1">
              <a:latin typeface="굴림체"/>
              <a:ea typeface="굴림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77856" y="332656"/>
            <a:ext cx="8466144" cy="5915744"/>
          </a:xfrm>
        </p:spPr>
        <p:txBody>
          <a:bodyPr>
            <a:normAutofit fontScale="62500" lnSpcReduction="20000"/>
          </a:bodyPr>
          <a:lstStyle/>
          <a:p>
            <a:pPr lvl="0">
              <a:defRPr/>
            </a:pPr>
            <a:endParaRPr lang="en-US" altLang="ko-KR"/>
          </a:p>
          <a:p>
            <a:pPr lvl="0">
              <a:defRPr/>
            </a:pPr>
            <a:endParaRPr lang="en-US" altLang="ko-KR"/>
          </a:p>
          <a:p>
            <a:pPr marL="82296" indent="0">
              <a:buNone/>
              <a:defRPr/>
            </a:pPr>
            <a:endParaRPr lang="en-US" altLang="ko-KR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3800" b="1">
                <a:latin typeface="굴림체"/>
                <a:ea typeface="굴림체"/>
              </a:rPr>
              <a:t>Ⅱ. </a:t>
            </a:r>
            <a:r>
              <a:rPr lang="ko-KR" altLang="en-US" sz="3800" b="1">
                <a:latin typeface="굴림체"/>
                <a:ea typeface="굴림체"/>
              </a:rPr>
              <a:t>미술교육 목적</a:t>
            </a:r>
            <a:endParaRPr lang="ko-KR" altLang="en-US" sz="3800" b="1">
              <a:latin typeface="굴림체"/>
              <a:ea typeface="굴림체"/>
            </a:endParaRPr>
          </a:p>
          <a:p>
            <a:pPr>
              <a:defRPr/>
            </a:pPr>
            <a:endParaRPr lang="ko-KR" altLang="en-US" sz="38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3800" b="1">
                <a:latin typeface="굴림체"/>
                <a:ea typeface="굴림체"/>
              </a:rPr>
              <a:t>2. </a:t>
            </a:r>
            <a:r>
              <a:rPr lang="ko-KR" altLang="en-US" sz="3800" b="1">
                <a:latin typeface="굴림체"/>
                <a:ea typeface="굴림체"/>
              </a:rPr>
              <a:t>표현주의</a:t>
            </a:r>
            <a:r>
              <a:rPr lang="en-US" altLang="ko-KR" sz="3800" b="1">
                <a:latin typeface="굴림체"/>
                <a:ea typeface="굴림체"/>
              </a:rPr>
              <a:t>(</a:t>
            </a:r>
            <a:r>
              <a:rPr lang="ko-KR" altLang="en-US" sz="3800" b="1">
                <a:latin typeface="굴림체"/>
                <a:ea typeface="굴림체"/>
              </a:rPr>
              <a:t>이해중심</a:t>
            </a:r>
            <a:r>
              <a:rPr lang="en-US" altLang="ko-KR" sz="3800" b="1">
                <a:latin typeface="굴림체"/>
                <a:ea typeface="굴림체"/>
              </a:rPr>
              <a:t>) </a:t>
            </a:r>
            <a:r>
              <a:rPr lang="ko-KR" altLang="en-US" sz="3800" b="1">
                <a:latin typeface="굴림체"/>
                <a:ea typeface="굴림체"/>
              </a:rPr>
              <a:t>미술의 특징</a:t>
            </a:r>
            <a:endParaRPr lang="ko-KR" altLang="en-US" sz="38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800" b="1">
                <a:latin typeface="굴림체"/>
                <a:ea typeface="굴림체"/>
              </a:rPr>
              <a:t>① 자유로운 자기표현</a:t>
            </a:r>
            <a:endParaRPr lang="ko-KR" altLang="en-US" sz="38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800" b="1">
                <a:latin typeface="굴림체"/>
                <a:ea typeface="굴림체"/>
              </a:rPr>
              <a:t>어린이들에게 미술은 자기자신을 드러내는 하나의 자기표현 </a:t>
            </a:r>
            <a:endParaRPr lang="ko-KR" altLang="en-US" sz="38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800" b="1">
                <a:latin typeface="굴림체"/>
                <a:ea typeface="굴림체"/>
              </a:rPr>
              <a:t>② 미술을 통한 창의성의 육성 </a:t>
            </a:r>
            <a:endParaRPr lang="ko-KR" altLang="en-US" sz="38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800" b="1">
                <a:latin typeface="굴림체"/>
                <a:ea typeface="굴림체"/>
              </a:rPr>
              <a:t>③ 창의성 중심 미술교육 </a:t>
            </a:r>
            <a:endParaRPr lang="ko-KR" altLang="en-US" sz="38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3800" b="1">
                <a:latin typeface="굴림체"/>
                <a:ea typeface="굴림체"/>
              </a:rPr>
              <a:t>1) </a:t>
            </a:r>
            <a:r>
              <a:rPr lang="ko-KR" altLang="en-US" sz="3800" b="1">
                <a:latin typeface="굴림체"/>
                <a:ea typeface="굴림체"/>
              </a:rPr>
              <a:t>창의성 중심 미술교육은 미술보다는 교육을 강조하며 미술을 통해 길러지는 것에 관심을 둠 </a:t>
            </a:r>
            <a:endParaRPr lang="ko-KR" altLang="en-US" sz="38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800" b="1">
                <a:latin typeface="굴림체"/>
                <a:ea typeface="굴림체"/>
              </a:rPr>
              <a:t>→ 미술의 목표보다는 일반 교육의 목표중시</a:t>
            </a:r>
            <a:endParaRPr lang="ko-KR" altLang="en-US" sz="38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3800" b="1">
                <a:latin typeface="굴림체"/>
                <a:ea typeface="굴림체"/>
              </a:rPr>
              <a:t>2) </a:t>
            </a:r>
            <a:r>
              <a:rPr lang="ko-KR" altLang="en-US" sz="3800" b="1">
                <a:latin typeface="굴림체"/>
                <a:ea typeface="굴림체"/>
              </a:rPr>
              <a:t>창의성을 기르는 미술교과에서는 어린이들이 표현하는</a:t>
            </a:r>
            <a:endParaRPr lang="ko-KR" altLang="en-US" sz="3800" b="1">
              <a:latin typeface="굴림체"/>
              <a:ea typeface="굴림체"/>
            </a:endParaRPr>
          </a:p>
          <a:p>
            <a:pPr>
              <a:defRPr/>
            </a:pPr>
            <a:r>
              <a:rPr lang="ko-KR" altLang="en-US" sz="3800" b="1">
                <a:latin typeface="굴림체"/>
                <a:ea typeface="굴림체"/>
              </a:rPr>
              <a:t>모든 것들이 옳음 </a:t>
            </a:r>
            <a:endParaRPr lang="ko-KR" altLang="en-US" sz="3800" b="1">
              <a:latin typeface="굴림체"/>
              <a:ea typeface="굴림체"/>
            </a:endParaRPr>
          </a:p>
          <a:p>
            <a:pPr lvl="0">
              <a:defRPr/>
            </a:pP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77856" y="471128"/>
            <a:ext cx="8466144" cy="5915744"/>
          </a:xfrm>
        </p:spPr>
        <p:txBody>
          <a:bodyPr>
            <a:normAutofit fontScale="77500" lnSpcReduction="20000"/>
          </a:bodyPr>
          <a:lstStyle/>
          <a:p>
            <a:pPr marL="82296" indent="0" latinLnBrk="0">
              <a:buNone/>
              <a:defRPr/>
            </a:pPr>
            <a:r>
              <a:rPr lang="ko-KR" altLang="en-US" b="1">
                <a:latin typeface="굴림체"/>
                <a:ea typeface="굴림체"/>
              </a:rPr>
              <a:t>  </a:t>
            </a:r>
            <a:r>
              <a:rPr lang="en-US" altLang="ko-KR" b="1">
                <a:latin typeface="굴림체"/>
                <a:ea typeface="굴림체"/>
              </a:rPr>
              <a:t>4) </a:t>
            </a:r>
            <a:r>
              <a:rPr lang="ko-KR" altLang="en-US" b="1">
                <a:latin typeface="굴림체"/>
                <a:ea typeface="굴림체"/>
              </a:rPr>
              <a:t>미술교육의 장점</a:t>
            </a:r>
            <a:endParaRPr lang="ko-KR" altLang="en-US" b="1">
              <a:latin typeface="굴림체"/>
              <a:ea typeface="굴림체"/>
            </a:endParaRPr>
          </a:p>
          <a:p>
            <a:pPr latinLnBrk="0">
              <a:defRPr/>
            </a:pP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1. </a:t>
            </a:r>
            <a:r>
              <a:rPr lang="ko-KR" altLang="en-US" b="1">
                <a:latin typeface="굴림체"/>
                <a:ea typeface="굴림체"/>
              </a:rPr>
              <a:t>표현기능중심 미술교육장점</a:t>
            </a: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- </a:t>
            </a:r>
            <a:r>
              <a:rPr lang="ko-KR" altLang="en-US" b="1">
                <a:latin typeface="굴림체"/>
                <a:ea typeface="굴림체"/>
              </a:rPr>
              <a:t>미술교육을 체계적</a:t>
            </a:r>
            <a:r>
              <a:rPr lang="en-US" altLang="ko-KR" b="1">
                <a:latin typeface="굴림체"/>
                <a:ea typeface="굴림체"/>
              </a:rPr>
              <a:t>, </a:t>
            </a:r>
            <a:r>
              <a:rPr lang="ko-KR" altLang="en-US" b="1">
                <a:latin typeface="굴림체"/>
                <a:ea typeface="굴림체"/>
              </a:rPr>
              <a:t>합리적으로 지도</a:t>
            </a: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- </a:t>
            </a:r>
            <a:r>
              <a:rPr lang="ko-KR" altLang="en-US" b="1">
                <a:latin typeface="굴림체"/>
                <a:ea typeface="굴림체"/>
              </a:rPr>
              <a:t>사회적 요구를 미술교육에 반영</a:t>
            </a: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2. </a:t>
            </a:r>
            <a:r>
              <a:rPr lang="ko-KR" altLang="en-US" b="1">
                <a:latin typeface="굴림체"/>
                <a:ea typeface="굴림체"/>
              </a:rPr>
              <a:t>창의성중심 미술교육 장점</a:t>
            </a: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- </a:t>
            </a:r>
            <a:r>
              <a:rPr lang="ko-KR" altLang="en-US" b="1">
                <a:latin typeface="굴림체"/>
                <a:ea typeface="굴림체"/>
              </a:rPr>
              <a:t>미술교육 중심이 어린이로 옮겨감</a:t>
            </a: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- </a:t>
            </a:r>
            <a:r>
              <a:rPr lang="ko-KR" altLang="en-US" b="1">
                <a:latin typeface="굴림체"/>
                <a:ea typeface="굴림체"/>
              </a:rPr>
              <a:t>미술교육을 중요한 위치로 자리잡게 함</a:t>
            </a: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- </a:t>
            </a:r>
            <a:r>
              <a:rPr lang="ko-KR" altLang="en-US" b="1">
                <a:latin typeface="굴림체"/>
                <a:ea typeface="굴림체"/>
              </a:rPr>
              <a:t>미술교육에서 표현 과정</a:t>
            </a:r>
            <a:r>
              <a:rPr lang="en-US" altLang="ko-KR" b="1">
                <a:latin typeface="굴림체"/>
                <a:ea typeface="굴림체"/>
              </a:rPr>
              <a:t>,</a:t>
            </a:r>
            <a:r>
              <a:rPr lang="ko-KR" altLang="en-US" b="1">
                <a:latin typeface="굴림체"/>
                <a:ea typeface="굴림체"/>
              </a:rPr>
              <a:t>발달과정의 중요성 인식 </a:t>
            </a: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3. </a:t>
            </a:r>
            <a:r>
              <a:rPr lang="ko-KR" altLang="en-US" b="1">
                <a:latin typeface="굴림체"/>
                <a:ea typeface="굴림체"/>
              </a:rPr>
              <a:t>이해중심 미술교육 장점</a:t>
            </a: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- </a:t>
            </a:r>
            <a:r>
              <a:rPr lang="ko-KR" altLang="en-US" b="1">
                <a:latin typeface="굴림체"/>
                <a:ea typeface="굴림체"/>
              </a:rPr>
              <a:t>표현뿐만 아니라 이해와 감상강조</a:t>
            </a: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- </a:t>
            </a:r>
            <a:r>
              <a:rPr lang="ko-KR" altLang="en-US" b="1">
                <a:latin typeface="굴림체"/>
                <a:ea typeface="굴림체"/>
              </a:rPr>
              <a:t>교사의 적극적 지도와 교육과정 강조</a:t>
            </a:r>
            <a:endParaRPr lang="ko-KR" altLang="en-US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b="1">
                <a:latin typeface="굴림체"/>
                <a:ea typeface="굴림체"/>
              </a:rPr>
              <a:t>- </a:t>
            </a:r>
            <a:r>
              <a:rPr lang="ko-KR" altLang="en-US" b="1">
                <a:latin typeface="굴림체"/>
                <a:ea typeface="굴림체"/>
              </a:rPr>
              <a:t>미술의 독자성 강조</a:t>
            </a:r>
            <a:endParaRPr lang="ko-KR" altLang="en-US" b="1">
              <a:latin typeface="굴림체"/>
              <a:ea typeface="굴림체"/>
            </a:endParaRPr>
          </a:p>
          <a:p>
            <a:pPr lvl="0">
              <a:defRPr/>
            </a:pP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77855" y="471127"/>
            <a:ext cx="8466144" cy="5915744"/>
          </a:xfrm>
        </p:spPr>
        <p:txBody>
          <a:bodyPr>
            <a:normAutofit fontScale="62500" lnSpcReduction="20000"/>
          </a:bodyPr>
          <a:lstStyle/>
          <a:p>
            <a:pPr marL="82296" indent="0">
              <a:buNone/>
              <a:defRPr/>
            </a:pPr>
            <a:r>
              <a:rPr lang="en-US" altLang="ko-KR" sz="4000" b="1">
                <a:latin typeface="굴림체"/>
                <a:ea typeface="굴림체"/>
              </a:rPr>
              <a:t>       5) </a:t>
            </a:r>
            <a:r>
              <a:rPr lang="ko-KR" altLang="en-US" sz="4000" b="1">
                <a:latin typeface="굴림체"/>
                <a:ea typeface="굴림체"/>
              </a:rPr>
              <a:t>미술교육의 단점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1. </a:t>
            </a:r>
            <a:r>
              <a:rPr lang="ko-KR" altLang="en-US" sz="4000" b="1">
                <a:latin typeface="굴림체"/>
                <a:ea typeface="굴림체"/>
              </a:rPr>
              <a:t>표현기능중심 미술교육 단점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- </a:t>
            </a:r>
            <a:r>
              <a:rPr lang="ko-KR" altLang="en-US" sz="4000" b="1">
                <a:latin typeface="굴림체"/>
                <a:ea typeface="굴림체"/>
              </a:rPr>
              <a:t>학습자 입장을 고려하지 않은 미술교육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- </a:t>
            </a:r>
            <a:r>
              <a:rPr lang="ko-KR" altLang="en-US" sz="4000" b="1">
                <a:latin typeface="굴림체"/>
                <a:ea typeface="굴림체"/>
              </a:rPr>
              <a:t>학생들을 작품제작의 도구로 봄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- </a:t>
            </a:r>
            <a:r>
              <a:rPr lang="ko-KR" altLang="en-US" sz="4000" b="1">
                <a:latin typeface="굴림체"/>
                <a:ea typeface="굴림체"/>
              </a:rPr>
              <a:t>학교생활을 미래의 훌륭한 미술가 되기 위한 준비로 희생과 훈련을 강조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2. </a:t>
            </a:r>
            <a:r>
              <a:rPr lang="ko-KR" altLang="en-US" sz="4000" b="1">
                <a:latin typeface="굴림체"/>
                <a:ea typeface="굴림체"/>
              </a:rPr>
              <a:t>창의성중심 미술교육 단점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- </a:t>
            </a:r>
            <a:r>
              <a:rPr lang="ko-KR" altLang="en-US" sz="4000" b="1">
                <a:latin typeface="굴림체"/>
                <a:ea typeface="굴림체"/>
              </a:rPr>
              <a:t>지나친 표현중심 미술교육으로 흐름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- </a:t>
            </a:r>
            <a:r>
              <a:rPr lang="ko-KR" altLang="en-US" sz="4000" b="1">
                <a:latin typeface="굴림체"/>
                <a:ea typeface="굴림체"/>
              </a:rPr>
              <a:t>미술의 본질과 사회 의 요구를 중시하지 않음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- </a:t>
            </a:r>
            <a:r>
              <a:rPr lang="ko-KR" altLang="en-US" sz="4000" b="1">
                <a:latin typeface="굴림체"/>
                <a:ea typeface="굴림체"/>
              </a:rPr>
              <a:t>교사역할이 소극적임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3. </a:t>
            </a:r>
            <a:r>
              <a:rPr lang="ko-KR" altLang="en-US" sz="4000" b="1">
                <a:latin typeface="굴림체"/>
                <a:ea typeface="굴림체"/>
              </a:rPr>
              <a:t>이해중심 미술교육 단점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- </a:t>
            </a:r>
            <a:r>
              <a:rPr lang="ko-KR" altLang="en-US" sz="4000" b="1">
                <a:latin typeface="굴림체"/>
                <a:ea typeface="굴림체"/>
              </a:rPr>
              <a:t>미술교육이 미술에 대한 지식의 전달로 흐르게 할 가능성이 있음</a:t>
            </a:r>
            <a:endParaRPr lang="ko-KR" altLang="en-US" sz="4000" b="1">
              <a:latin typeface="굴림체"/>
              <a:ea typeface="굴림체"/>
            </a:endParaRPr>
          </a:p>
          <a:p>
            <a:pPr>
              <a:defRPr/>
            </a:pPr>
            <a:r>
              <a:rPr lang="en-US" altLang="ko-KR" sz="4000" b="1">
                <a:latin typeface="굴림체"/>
                <a:ea typeface="굴림체"/>
              </a:rPr>
              <a:t>- </a:t>
            </a:r>
            <a:r>
              <a:rPr lang="ko-KR" altLang="en-US" sz="4000" b="1">
                <a:latin typeface="굴림체"/>
                <a:ea typeface="굴림체"/>
              </a:rPr>
              <a:t>구체적 교육과정 지도방법의 제시 미흡</a:t>
            </a:r>
            <a:endParaRPr lang="ko-KR" altLang="en-US" sz="4000" b="1">
              <a:latin typeface="굴림체"/>
              <a:ea typeface="굴림체"/>
            </a:endParaRPr>
          </a:p>
          <a:p>
            <a:pPr lvl="0">
              <a:defRPr/>
            </a:pPr>
            <a:endParaRPr lang="ko-KR" altLang="en-US" sz="40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332656"/>
            <a:ext cx="8466144" cy="5915744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pPr fontAlgn="base"/>
            <a:r>
              <a:rPr lang="ko-KR" altLang="en-US" b="1" dirty="0" smtClean="0"/>
              <a:t> 실기과제 </a:t>
            </a:r>
            <a:r>
              <a:rPr lang="en-US" altLang="ko-KR" b="1" dirty="0"/>
              <a:t>: </a:t>
            </a:r>
            <a:r>
              <a:rPr lang="ko-KR" altLang="en-US" b="1" dirty="0"/>
              <a:t>판화 두 번째 작품 제출 </a:t>
            </a:r>
          </a:p>
          <a:p>
            <a:pPr fontAlgn="base"/>
            <a:r>
              <a:rPr lang="ko-KR" altLang="en-US" b="1" dirty="0" smtClean="0"/>
              <a:t>         </a:t>
            </a:r>
            <a:r>
              <a:rPr lang="ko-KR" altLang="en-US" b="1" dirty="0" err="1" smtClean="0"/>
              <a:t>카톡이나</a:t>
            </a:r>
            <a:r>
              <a:rPr lang="ko-KR" altLang="en-US" b="1" dirty="0" smtClean="0"/>
              <a:t>  문자로 </a:t>
            </a:r>
            <a:r>
              <a:rPr lang="ko-KR" altLang="en-US" b="1" dirty="0"/>
              <a:t>제출 부탁합니다</a:t>
            </a:r>
            <a:r>
              <a:rPr lang="en-US" altLang="ko-KR" b="1" dirty="0"/>
              <a:t>.</a:t>
            </a:r>
            <a:endParaRPr lang="ko-KR" altLang="en-US" b="1" dirty="0"/>
          </a:p>
          <a:p>
            <a:pPr marL="82296" indent="0">
              <a:buNone/>
            </a:pPr>
            <a:endParaRPr lang="en-US" altLang="ko-KR" dirty="0" smtClean="0"/>
          </a:p>
          <a:p>
            <a:r>
              <a:rPr lang="en-US" altLang="ko-KR" sz="4000" b="1" dirty="0"/>
              <a:t> </a:t>
            </a:r>
            <a:r>
              <a:rPr lang="en-US" altLang="ko-KR" sz="4000" b="1" dirty="0" smtClean="0"/>
              <a:t>        </a:t>
            </a:r>
            <a:r>
              <a:rPr lang="ko-KR" altLang="en-US" sz="4000" b="1" dirty="0" smtClean="0"/>
              <a:t>수업에 참여해 주셔서</a:t>
            </a:r>
            <a:r>
              <a:rPr lang="en-US" altLang="ko-KR" sz="4000" b="1" dirty="0" smtClean="0"/>
              <a:t>…</a:t>
            </a:r>
          </a:p>
          <a:p>
            <a:endParaRPr lang="en-US" altLang="ko-KR" sz="4000" b="1" dirty="0" smtClean="0"/>
          </a:p>
          <a:p>
            <a:r>
              <a:rPr lang="ko-KR" altLang="en-US" sz="4000" b="1" dirty="0" smtClean="0"/>
              <a:t>               감사합니다</a:t>
            </a:r>
            <a:r>
              <a:rPr lang="en-US" altLang="ko-KR" sz="4000" b="1" dirty="0" smtClean="0"/>
              <a:t>.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6050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 rotWithShape="1">
          <a:blip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251</ep:Words>
  <ep:PresentationFormat>화면 슬라이드 쇼(4:3)</ep:PresentationFormat>
  <ep:Paragraphs>59</ep:Paragraphs>
  <ep:Slides>6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ep:HeadingPairs>
  <ep:TitlesOfParts>
    <vt:vector size="7" baseType="lpstr">
      <vt:lpstr>태양</vt:lpstr>
      <vt:lpstr>미술교육과 미술치료 8강 11월   11일</vt:lpstr>
      <vt:lpstr>슬라이드 2</vt:lpstr>
      <vt:lpstr>슬라이드 3</vt:lpstr>
      <vt:lpstr>슬라이드 4</vt:lpstr>
      <vt:lpstr>슬라이드 5</vt:lpstr>
      <vt:lpstr>슬라이드 6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2012-01-04T14:05:53.000</dcterms:created>
  <dc:creator>김지선</dc:creator>
  <cp:lastModifiedBy>user</cp:lastModifiedBy>
  <dcterms:modified xsi:type="dcterms:W3CDTF">2020-11-11T00:43:26.991</dcterms:modified>
  <cp:revision>144</cp:revision>
  <dc:title>아동과 미술치료</dc:title>
  <cp:version/>
</cp:coreProperties>
</file>