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sldIdLst>
    <p:sldId id="256" r:id="rId2"/>
    <p:sldId id="263" r:id="rId3"/>
    <p:sldId id="264" r:id="rId4"/>
    <p:sldId id="265" r:id="rId5"/>
    <p:sldId id="266" r:id="rId6"/>
    <p:sldId id="261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56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2020-09-15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 fontScale="92500"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marL="429768" lvl="1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3900" b="1" kern="0" dirty="0" smtClean="0">
                <a:solidFill>
                  <a:srgbClr val="000000"/>
                </a:solidFill>
                <a:ea typeface="굴림체"/>
              </a:rPr>
              <a:t>조소</a:t>
            </a:r>
            <a:endParaRPr lang="ko-KR" altLang="en-US" sz="3900" b="1" kern="0" dirty="0">
              <a:solidFill>
                <a:srgbClr val="000000"/>
              </a:solidFill>
            </a:endParaRP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1.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조각과 소조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(1)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조소의 뜻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① 공간 속에 입체의 아름다움을 표현하는 조형예술이다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② 조각과 소조를 말한다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③ 순수 미술이다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7" name="제목 13"/>
          <p:cNvSpPr>
            <a:spLocks noGrp="1"/>
          </p:cNvSpPr>
          <p:nvPr>
            <p:ph type="ctrTitle"/>
          </p:nvPr>
        </p:nvSpPr>
        <p:spPr>
          <a:xfrm>
            <a:off x="899592" y="1124744"/>
            <a:ext cx="7406640" cy="792088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4000" b="1" kern="0" dirty="0" smtClean="0">
                <a:solidFill>
                  <a:srgbClr val="000000"/>
                </a:solidFill>
                <a:effectLst/>
                <a:ea typeface="굴림체"/>
              </a:rPr>
              <a:t>회화 </a:t>
            </a:r>
            <a:r>
              <a:rPr lang="ko-KR" altLang="en-US" sz="4000" b="1" kern="0" dirty="0" smtClean="0">
                <a:solidFill>
                  <a:srgbClr val="000000"/>
                </a:solidFill>
                <a:effectLst/>
                <a:ea typeface="굴림체"/>
              </a:rPr>
              <a:t>이론 </a:t>
            </a:r>
            <a:r>
              <a:rPr lang="en-US" altLang="ko-KR" sz="4000" b="1" kern="0" dirty="0">
                <a:solidFill>
                  <a:srgbClr val="000000"/>
                </a:solidFill>
                <a:effectLst/>
                <a:ea typeface="굴림체"/>
              </a:rPr>
              <a:t> </a:t>
            </a:r>
            <a:endParaRPr sz="4000" b="1" i="0" u="none" strike="noStrike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39" y="1412776"/>
            <a:ext cx="7406640" cy="453650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</a:p>
          <a:p>
            <a:pPr lvl="0">
              <a:defRPr/>
            </a:pPr>
            <a:endParaRPr lang="en-US" altLang="ko-KR"/>
          </a:p>
        </p:txBody>
      </p:sp>
      <p:sp>
        <p:nvSpPr>
          <p:cNvPr id="2" name="직사각형 1"/>
          <p:cNvSpPr/>
          <p:nvPr/>
        </p:nvSpPr>
        <p:spPr>
          <a:xfrm>
            <a:off x="1115615" y="764704"/>
            <a:ext cx="784649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(2)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조각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외부에서 내부로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깍아가며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 형태를 만든다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(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석조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목조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아조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비누조각 등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① 목조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벚나무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단풍나무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은행나무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피나무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② 석조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화강암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대리석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③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아조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상아나 각종 뼈를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깍아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 만든다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(3)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소조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내부에서 외부로 재료를 붙여서 형태를 만든다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(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점토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소석고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시멘트 등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① 테라코타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찰흙 원형을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초벌구이한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 것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②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브론즈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찰흙 원형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석고형 뜨기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청동으로 주물을 뜬 것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③ 석고형 뜨기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찰흙 원형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석고 외형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석고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내형</a:t>
            </a:r>
            <a:endParaRPr lang="ko-KR" altLang="en-US" sz="20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604536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39" y="1412776"/>
            <a:ext cx="7406640" cy="453650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2" name="직사각형 1"/>
          <p:cNvSpPr/>
          <p:nvPr/>
        </p:nvSpPr>
        <p:spPr>
          <a:xfrm>
            <a:off x="983388" y="1412776"/>
            <a:ext cx="80851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(4)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조소의 표현 요소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① 균형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어느 한쪽으로도 기울지 않는 안정된 느낌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② 비례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전체와 부분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혹은 부분과 부분 사이에 나누어 지는 넓이나 양의 비교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(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크기의 어울림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③ 동세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움직임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방향감 등 작품에 생명감을 주는 요소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④ 양감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부피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무게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덩어리의 느낌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입체감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실재감을 느끼게 한다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⑤ 질감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거칠다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매끈하다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딱딱하다 등 작품 표면에 나타난 촉감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⑥ 공간감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작품 자체의 공간과 입체를 둘러싼 주위 환경과의 조화</a:t>
            </a:r>
            <a:endParaRPr lang="ko-KR" altLang="en-US" sz="20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⑦ </a:t>
            </a:r>
            <a:r>
              <a:rPr lang="ko-KR" altLang="en-US" sz="2000" b="1" kern="0" dirty="0" err="1">
                <a:solidFill>
                  <a:srgbClr val="000000"/>
                </a:solidFill>
                <a:ea typeface="굴림체"/>
              </a:rPr>
              <a:t>구조감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선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면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양</a:t>
            </a:r>
            <a:r>
              <a:rPr lang="en-US" altLang="ko-KR" sz="20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000" b="1" kern="0" dirty="0">
                <a:solidFill>
                  <a:srgbClr val="000000"/>
                </a:solidFill>
                <a:ea typeface="굴림체"/>
              </a:rPr>
              <a:t>비례 등 입체의 짜임</a:t>
            </a:r>
            <a:endParaRPr lang="ko-KR" altLang="en-US" sz="20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0604536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39" y="1412776"/>
            <a:ext cx="7406640" cy="453650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</a:p>
          <a:p>
            <a:pPr lvl="0">
              <a:defRPr/>
            </a:pPr>
            <a:endParaRPr lang="en-US" altLang="ko-KR"/>
          </a:p>
        </p:txBody>
      </p:sp>
      <p:sp>
        <p:nvSpPr>
          <p:cNvPr id="4" name="직사각형 3"/>
          <p:cNvSpPr/>
          <p:nvPr/>
        </p:nvSpPr>
        <p:spPr>
          <a:xfrm>
            <a:off x="1043608" y="1166843"/>
            <a:ext cx="7992888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(5)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조소의 표현 방법에 의한 분류</a:t>
            </a:r>
            <a:endParaRPr lang="ko-KR" altLang="en-US" sz="2200" b="1" kern="0" dirty="0" smtClean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① </a:t>
            </a:r>
            <a:r>
              <a:rPr lang="ko-KR" altLang="en-US" sz="2200" b="1" kern="0" dirty="0" err="1" smtClean="0">
                <a:solidFill>
                  <a:srgbClr val="000000"/>
                </a:solidFill>
                <a:ea typeface="굴림체"/>
              </a:rPr>
              <a:t>환조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완전한 입체로 사방에서 감상한다</a:t>
            </a:r>
            <a:endParaRPr lang="ko-KR" altLang="en-US" sz="2200" b="1" kern="0" dirty="0" smtClean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② 부조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평면에 고저로 표현한다</a:t>
            </a:r>
            <a:endParaRPr lang="ko-KR" altLang="en-US" sz="2200" b="1" kern="0" dirty="0" smtClean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③ </a:t>
            </a:r>
            <a:r>
              <a:rPr lang="ko-KR" altLang="en-US" sz="2200" b="1" kern="0" dirty="0" err="1" smtClean="0">
                <a:solidFill>
                  <a:srgbClr val="000000"/>
                </a:solidFill>
                <a:ea typeface="굴림체"/>
              </a:rPr>
              <a:t>심조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평면을 안으로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파</a:t>
            </a:r>
            <a:r>
              <a:rPr lang="ko-KR" altLang="en-US" sz="2200" b="1" kern="0" dirty="0">
                <a:solidFill>
                  <a:srgbClr val="000000"/>
                </a:solidFill>
                <a:ea typeface="굴림체"/>
              </a:rPr>
              <a:t>면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서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표현한다</a:t>
            </a:r>
            <a:endParaRPr lang="ko-KR" altLang="en-US" sz="2200" b="1" kern="0" dirty="0" smtClean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④ 선조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선으로 사물의 윤곽을 표현한다</a:t>
            </a:r>
            <a:endParaRPr lang="ko-KR" altLang="en-US" sz="2200" b="1" kern="0" dirty="0" smtClean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⑤ </a:t>
            </a:r>
            <a:r>
              <a:rPr lang="ko-KR" altLang="en-US" sz="2200" b="1" kern="0" dirty="0" err="1" smtClean="0">
                <a:solidFill>
                  <a:srgbClr val="000000"/>
                </a:solidFill>
                <a:ea typeface="굴림체"/>
              </a:rPr>
              <a:t>투조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여백을 뚫어 내어 표현한다</a:t>
            </a:r>
            <a:endParaRPr lang="ko-KR" altLang="en-US" sz="2200" b="1" kern="0" dirty="0" smtClean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⑥ 모빌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미국의 조각가 </a:t>
            </a:r>
            <a:r>
              <a:rPr lang="ko-KR" altLang="en-US" sz="2200" b="1" kern="0" dirty="0" err="1" smtClean="0">
                <a:solidFill>
                  <a:srgbClr val="000000"/>
                </a:solidFill>
                <a:ea typeface="굴림체"/>
              </a:rPr>
              <a:t>콜더가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 만든 움직이는 추상조소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선재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+</a:t>
            </a:r>
            <a:r>
              <a:rPr lang="ko-KR" altLang="en-US" sz="2200" b="1" kern="0" dirty="0" err="1" smtClean="0">
                <a:solidFill>
                  <a:srgbClr val="000000"/>
                </a:solidFill>
                <a:ea typeface="굴림체"/>
              </a:rPr>
              <a:t>면재</a:t>
            </a:r>
            <a:r>
              <a:rPr lang="en-US" altLang="ko-KR" sz="2200" b="1" kern="0" dirty="0" smtClean="0">
                <a:solidFill>
                  <a:srgbClr val="000000"/>
                </a:solidFill>
                <a:latin typeface="굴림체"/>
              </a:rPr>
              <a:t>) </a:t>
            </a:r>
            <a:r>
              <a:rPr lang="ko-KR" altLang="en-US" sz="2200" b="1" kern="0" dirty="0" smtClean="0">
                <a:solidFill>
                  <a:srgbClr val="000000"/>
                </a:solidFill>
                <a:ea typeface="굴림체"/>
              </a:rPr>
              <a:t>균형을 원리로 함</a:t>
            </a:r>
            <a:endParaRPr lang="ko-KR" altLang="en-US" sz="22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8228587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39" y="1412776"/>
            <a:ext cx="7406640" cy="453650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2" name="직사각형 1"/>
          <p:cNvSpPr/>
          <p:nvPr/>
        </p:nvSpPr>
        <p:spPr>
          <a:xfrm>
            <a:off x="1043608" y="2496437"/>
            <a:ext cx="7704856" cy="1786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굴림체"/>
              </a:rPr>
              <a:t>(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1)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인체 조소의 명칭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① 마스크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안면상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):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얼굴만 표현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② 두상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목위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머리 부분 표현</a:t>
            </a:r>
            <a:endParaRPr lang="ko-KR" altLang="en-US" sz="2400" b="1" kern="0" spc="0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55576" y="1052736"/>
            <a:ext cx="7488832" cy="604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2.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부조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환조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만들기</a:t>
            </a:r>
            <a:endParaRPr lang="ko-KR" altLang="en-US" sz="24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28587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82296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07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317</Words>
  <Application>Microsoft Office PowerPoint</Application>
  <PresentationFormat>화면 슬라이드 쇼(4:3)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태양</vt:lpstr>
      <vt:lpstr>회화 이론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아동과 미술치료</dc:title>
  <dc:creator>김지선</dc:creator>
  <cp:lastModifiedBy>win7</cp:lastModifiedBy>
  <cp:revision>94</cp:revision>
  <dcterms:created xsi:type="dcterms:W3CDTF">2012-01-04T14:05:53Z</dcterms:created>
  <dcterms:modified xsi:type="dcterms:W3CDTF">2020-09-15T08:07:27Z</dcterms:modified>
  <cp:version/>
</cp:coreProperties>
</file>